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69" r:id="rId1"/>
    <p:sldMasterId id="2147483696" r:id="rId2"/>
    <p:sldMasterId id="2147483712" r:id="rId3"/>
    <p:sldMasterId id="2147483727" r:id="rId4"/>
  </p:sldMasterIdLst>
  <p:notesMasterIdLst>
    <p:notesMasterId r:id="rId38"/>
  </p:notesMasterIdLst>
  <p:sldIdLst>
    <p:sldId id="1041" r:id="rId5"/>
    <p:sldId id="826" r:id="rId6"/>
    <p:sldId id="1010" r:id="rId7"/>
    <p:sldId id="827" r:id="rId8"/>
    <p:sldId id="1023" r:id="rId9"/>
    <p:sldId id="1004" r:id="rId10"/>
    <p:sldId id="829" r:id="rId11"/>
    <p:sldId id="830" r:id="rId12"/>
    <p:sldId id="429" r:id="rId13"/>
    <p:sldId id="1006" r:id="rId14"/>
    <p:sldId id="1036" r:id="rId15"/>
    <p:sldId id="861" r:id="rId16"/>
    <p:sldId id="836" r:id="rId17"/>
    <p:sldId id="1009" r:id="rId18"/>
    <p:sldId id="1024" r:id="rId19"/>
    <p:sldId id="1043" r:id="rId20"/>
    <p:sldId id="1044" r:id="rId21"/>
    <p:sldId id="1045" r:id="rId22"/>
    <p:sldId id="1046" r:id="rId23"/>
    <p:sldId id="1047" r:id="rId24"/>
    <p:sldId id="1048" r:id="rId25"/>
    <p:sldId id="1049" r:id="rId26"/>
    <p:sldId id="1050" r:id="rId27"/>
    <p:sldId id="1051" r:id="rId28"/>
    <p:sldId id="1052" r:id="rId29"/>
    <p:sldId id="1053" r:id="rId30"/>
    <p:sldId id="1054" r:id="rId31"/>
    <p:sldId id="1034" r:id="rId32"/>
    <p:sldId id="1035" r:id="rId33"/>
    <p:sldId id="1033" r:id="rId34"/>
    <p:sldId id="398" r:id="rId35"/>
    <p:sldId id="399" r:id="rId36"/>
    <p:sldId id="428" r:id="rId3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020" userDrawn="1">
          <p15:clr>
            <a:srgbClr val="A4A3A4"/>
          </p15:clr>
        </p15:guide>
        <p15:guide id="3" pos="38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CC"/>
    <a:srgbClr val="FFFFFF"/>
    <a:srgbClr val="C7D6EF"/>
    <a:srgbClr val="D5E0F3"/>
    <a:srgbClr val="FFCC99"/>
    <a:srgbClr val="99CCFF"/>
    <a:srgbClr val="CC3300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6" autoAdjust="0"/>
    <p:restoredTop sz="92866" autoAdjust="0"/>
  </p:normalViewPr>
  <p:slideViewPr>
    <p:cSldViewPr snapToGrid="0">
      <p:cViewPr varScale="1">
        <p:scale>
          <a:sx n="84" d="100"/>
          <a:sy n="84" d="100"/>
        </p:scale>
        <p:origin x="126" y="84"/>
      </p:cViewPr>
      <p:guideLst>
        <p:guide orient="horz" pos="2137"/>
        <p:guide pos="5020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0"/>
      <c:depthPercent val="9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749999999999997E-3"/>
          <c:y val="3.3477592835318435E-3"/>
          <c:w val="0.97968750000000016"/>
          <c:h val="0.93067269714491119"/>
        </c:manualLayout>
      </c:layout>
      <c:pie3D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C5CB-4E76-A9A0-E1F85FE0123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C5CB-4E76-A9A0-E1F85FE0123F}"/>
              </c:ext>
            </c:extLst>
          </c:dPt>
          <c:dPt>
            <c:idx val="2"/>
            <c:bubble3D val="0"/>
            <c:spPr>
              <a:solidFill>
                <a:srgbClr val="996600"/>
              </a:solidFill>
            </c:spPr>
            <c:extLst>
              <c:ext xmlns:c16="http://schemas.microsoft.com/office/drawing/2014/chart" uri="{C3380CC4-5D6E-409C-BE32-E72D297353CC}">
                <c16:uniqueId val="{00000005-C5CB-4E76-A9A0-E1F85FE0123F}"/>
              </c:ext>
            </c:extLst>
          </c:dPt>
          <c:dLbls>
            <c:dLbl>
              <c:idx val="0"/>
              <c:layout>
                <c:manualLayout>
                  <c:x val="-0.17205424282255927"/>
                  <c:y val="0.11040932316039741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err="1"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Planejar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5CB-4E76-A9A0-E1F85FE0123F}"/>
                </c:ext>
              </c:extLst>
            </c:dLbl>
            <c:dLbl>
              <c:idx val="1"/>
              <c:layout>
                <c:manualLayout>
                  <c:x val="-0.21497140579646418"/>
                  <c:y val="-0.300544319830819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err="1"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Executar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5CB-4E76-A9A0-E1F85FE0123F}"/>
                </c:ext>
              </c:extLst>
            </c:dLbl>
            <c:dLbl>
              <c:idx val="2"/>
              <c:layout>
                <c:manualLayout>
                  <c:x val="0.18833175442913386"/>
                  <c:y val="-0.19469827151618235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err="1"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Controlar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5CB-4E76-A9A0-E1F85FE0123F}"/>
                </c:ext>
              </c:extLst>
            </c:dLbl>
            <c:dLbl>
              <c:idx val="3"/>
              <c:layout>
                <c:manualLayout>
                  <c:x val="0.11964335618747093"/>
                  <c:y val="9.9497303454533392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err="1"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Agir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5CB-4E76-A9A0-E1F85FE012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Planejar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CB-4E76-A9A0-E1F85FE01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0"/>
      <c:depthPercent val="90"/>
      <c:rAngAx val="0"/>
      <c:perspective val="6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064112779467746E-2"/>
          <c:y val="0.11789384455537213"/>
          <c:w val="0.91875007673695153"/>
          <c:h val="0.87967265455202792"/>
        </c:manualLayout>
      </c:layout>
      <c:pie3DChart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spPr>
            <a:effectLst>
              <a:outerShdw blurRad="190500" sx="1000" sy="1000" rotWithShape="0">
                <a:prstClr val="black">
                  <a:alpha val="74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90500" sx="1000" sy="1000" rotWithShape="0">
                  <a:prstClr val="black">
                    <a:alpha val="74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95-4559-A9B8-3C2117E9EB62}"/>
              </c:ext>
            </c:extLst>
          </c:dPt>
          <c:dPt>
            <c:idx val="1"/>
            <c:bubble3D val="0"/>
            <c:spPr>
              <a:solidFill>
                <a:srgbClr val="CC3300"/>
              </a:solidFill>
              <a:effectLst>
                <a:outerShdw blurRad="190500" sx="1000" sy="1000" rotWithShape="0">
                  <a:prstClr val="black">
                    <a:alpha val="74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95-4559-A9B8-3C2117E9EB62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effectLst>
                <a:outerShdw blurRad="190500" sx="1000" sy="1000" rotWithShape="0">
                  <a:prstClr val="black">
                    <a:alpha val="74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95-4559-A9B8-3C2117E9EB62}"/>
              </c:ext>
            </c:extLst>
          </c:dPt>
          <c:dLbls>
            <c:dLbl>
              <c:idx val="0"/>
              <c:layout>
                <c:manualLayout>
                  <c:x val="-0.18398938216855862"/>
                  <c:y val="7.144871030071436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Arial Black" panose="020B0A04020102020204" pitchFamily="34" charset="0"/>
                      </a:defRPr>
                    </a:pPr>
                    <a:r>
                      <a:rPr lang="en-US" dirty="0" err="1">
                        <a:latin typeface="Arial Black" panose="020B0A04020102020204" pitchFamily="34" charset="0"/>
                      </a:rPr>
                      <a:t>Direcionar</a:t>
                    </a:r>
                    <a:endParaRPr lang="en-US" dirty="0">
                      <a:latin typeface="Arial Black" panose="020B0A040201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295-4559-A9B8-3C2117E9EB62}"/>
                </c:ext>
              </c:extLst>
            </c:dLbl>
            <c:dLbl>
              <c:idx val="1"/>
              <c:layout>
                <c:manualLayout>
                  <c:x val="0.12934568807244892"/>
                  <c:y val="-0.3437346063290726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latin typeface="Arial Black" panose="020B0A04020102020204" pitchFamily="34" charset="0"/>
                      </a:defRPr>
                    </a:pPr>
                    <a:r>
                      <a:rPr lang="en-US" sz="1800" dirty="0" err="1">
                        <a:latin typeface="Arial Black" panose="020B0A04020102020204" pitchFamily="34" charset="0"/>
                      </a:rPr>
                      <a:t>Monitorar</a:t>
                    </a:r>
                    <a:endParaRPr lang="en-US" sz="1800" dirty="0">
                      <a:latin typeface="Arial Black" panose="020B0A04020102020204" pitchFamily="34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295-4559-A9B8-3C2117E9EB62}"/>
                </c:ext>
              </c:extLst>
            </c:dLbl>
            <c:dLbl>
              <c:idx val="2"/>
              <c:layout>
                <c:manualLayout>
                  <c:x val="0.20510650856195572"/>
                  <c:y val="0.11086317702830809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latin typeface="Arial Black" panose="020B0A04020102020204" pitchFamily="34" charset="0"/>
                      </a:defRPr>
                    </a:pPr>
                    <a:r>
                      <a:rPr lang="en-US" sz="1800" dirty="0" err="1">
                        <a:latin typeface="Arial Black" panose="020B0A04020102020204" pitchFamily="34" charset="0"/>
                      </a:rPr>
                      <a:t>Avaliar</a:t>
                    </a:r>
                    <a:endParaRPr lang="en-US" sz="1800" dirty="0">
                      <a:latin typeface="Arial Black" panose="020B0A040201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295-4559-A9B8-3C2117E9EB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3"/>
                <c:pt idx="0">
                  <c:v>Planejar</c:v>
                </c:pt>
                <c:pt idx="1">
                  <c:v>2º Tri</c:v>
                </c:pt>
                <c:pt idx="2">
                  <c:v>3º Tri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0.36</c:v>
                </c:pt>
                <c:pt idx="1">
                  <c:v>0.3</c:v>
                </c:pt>
                <c:pt idx="2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95-4559-A9B8-3C2117E9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effectLst/>
      </c:spPr>
    </c:plotArea>
    <c:plotVisOnly val="1"/>
    <c:dispBlanksAs val="gap"/>
    <c:showDLblsOverMax val="0"/>
  </c:chart>
  <c:spPr>
    <a:effectLst/>
    <a:scene3d>
      <a:camera prst="orthographicFront"/>
      <a:lightRig rig="threePt" dir="t"/>
    </a:scene3d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17699E-3885-4037-ABB4-A17E72897333}" type="datetimeFigureOut">
              <a:rPr lang="pt-BR" smtClean="0"/>
              <a:pPr/>
              <a:t>17/05/2022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F0E450-98F3-4EB5-AAB8-F575DC783D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70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B91C949-B2A5-4143-A286-98D5911469C4}" type="slidenum">
              <a:rPr kumimoji="0" lang="pt-BR" altLang="pt-BR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</a:t>
            </a:fld>
            <a:endParaRPr kumimoji="0" lang="pt-BR" altLang="pt-BR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9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B91C949-B2A5-4143-A286-98D5911469C4}" type="slidenum">
              <a:rPr lang="pt-BR" altLang="pt-BR" sz="1300">
                <a:solidFill>
                  <a:srgbClr val="000000"/>
                </a:solidFill>
              </a:rPr>
              <a:pPr/>
              <a:t>2</a:t>
            </a:fld>
            <a:endParaRPr lang="pt-BR" altLang="pt-BR" sz="1300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4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B91C949-B2A5-4143-A286-98D5911469C4}" type="slidenum">
              <a:rPr lang="pt-BR" altLang="pt-BR" sz="1300">
                <a:solidFill>
                  <a:srgbClr val="000000"/>
                </a:solidFill>
              </a:rPr>
              <a:pPr/>
              <a:t>8</a:t>
            </a:fld>
            <a:endParaRPr lang="pt-BR" altLang="pt-BR" sz="1300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1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B91C949-B2A5-4143-A286-98D5911469C4}" type="slidenum">
              <a:rPr lang="pt-BR" altLang="pt-BR" sz="1300">
                <a:solidFill>
                  <a:srgbClr val="000000"/>
                </a:solidFill>
              </a:rPr>
              <a:pPr/>
              <a:t>12</a:t>
            </a:fld>
            <a:endParaRPr lang="pt-BR" altLang="pt-BR" sz="1300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6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B91C949-B2A5-4143-A286-98D5911469C4}" type="slidenum">
              <a:rPr lang="pt-BR" altLang="pt-BR" sz="1300">
                <a:solidFill>
                  <a:srgbClr val="000000"/>
                </a:solidFill>
              </a:rPr>
              <a:pPr/>
              <a:t>31</a:t>
            </a:fld>
            <a:endParaRPr lang="pt-BR" altLang="pt-BR" sz="1300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6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ln>
            <a:round/>
            <a:headEnd/>
            <a:tailEnd/>
          </a:ln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B91C949-B2A5-4143-A286-98D5911469C4}" type="slidenum">
              <a:rPr lang="pt-BR" altLang="pt-BR" sz="1300">
                <a:solidFill>
                  <a:srgbClr val="000000"/>
                </a:solidFill>
              </a:rPr>
              <a:pPr/>
              <a:t>32</a:t>
            </a:fld>
            <a:endParaRPr lang="pt-BR" altLang="pt-BR" sz="1300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42950"/>
            <a:ext cx="6604000" cy="371475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7575" y="4705350"/>
            <a:ext cx="5048250" cy="4459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0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5DCEFBE-B574-43EF-96BB-2B23594B7C85}" type="slidenum">
              <a:rPr lang="pt-BR" altLang="pt-BR" sz="13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/>
              <a:t>33</a:t>
            </a:fld>
            <a:endParaRPr lang="pt-BR" altLang="pt-BR" sz="13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725" y="755650"/>
            <a:ext cx="6711950" cy="37766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783773"/>
            <a:ext cx="5048250" cy="45336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5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BF4F7-0376-4F5A-8F89-13189FCADF7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6944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289C1-4C00-45DC-AE50-995A3F22CF5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865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2" y="165103"/>
            <a:ext cx="2588684" cy="59293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165103"/>
            <a:ext cx="7569200" cy="592931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91147-2A3A-4656-A641-8F0F564B699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05377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F36BC-3DD5-454B-A177-E40126B6016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3696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D6278-4175-4334-9045-D1B1FE95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6269F5-C032-43FA-9EF2-CFC2C023912B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6856F-1522-40B3-89C8-BE6E00AA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0EA15-B00E-4944-A8C5-54BA634C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94D2-2FA9-400F-A903-C272C8BBAA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66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5F2A-B48B-40DD-91C5-73716E18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308033-3EDF-4A54-954A-C42A54224E59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AA15F-081E-47BE-8F97-5BC3F004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6DA26-8F3F-422B-B104-F6EACC2B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ABF2B-E0D1-4126-9DFF-53E6D07E973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4528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211AC-1D2C-4F33-8867-E9E6E6CE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ECBDA8-4F11-4C9D-92A1-2C1173925EF8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D8AC6-1D12-4460-A54B-6B1ACDA3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AF2AC-86D4-469C-8DA7-FDD0253B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ED8ED-3A69-4A7A-8CC7-5900CCAF6C97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3968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647643-2CA7-40D3-9C13-C0911859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456F50-7E43-429A-A7DC-5746B81B1754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4D0435-35BF-42B1-B4B0-7B2AB5EE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094C8-64C8-4FE7-9525-EC482296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7F0E8-DFF9-4157-96D6-8444E6E4319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4851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C98E1E-A16A-4DAE-9F62-FA53C53F7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42908B-7869-4175-A372-9DA2315BB0BE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7808F8-6673-4E85-A391-9C84713A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36A083-816B-4999-8CDB-2EBBE394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0BA46-B203-4EB7-B0E5-5FE3F1778FB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90070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05F2D7-3A80-44A3-AF15-7BF658E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0A10C0-D2B4-4B3A-8D93-0CD92975853C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487A74-DF3F-4EB5-ABF9-78F68464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5B00F3-BE74-4C2D-8A94-115177A7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E964-9D78-4628-8C0B-892AB1F770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813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08986DC-89E1-45C0-8045-35D0406B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460785-1863-459D-892D-558E545C17D8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932FCA-7DA6-40A2-948F-382241B3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6D766A-AAE0-42CC-AD2D-A6B310003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C9F4-3DA5-4C2D-9E59-F56527F8B9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434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2C899-5A25-44ED-8994-BCC8C695AE3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3597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70416C-5794-4B1B-9CBC-5E0C3637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F451F4-DE28-4DCB-A4E9-74CB9E1B8A57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9B4EEF-8ACB-4032-97AB-96A35730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860F06-5397-42C6-BEFF-F302C7C4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27E11-5BD1-4D54-96C3-2960FE86F63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42352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C742C-5588-4A81-B6CE-830D8913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6463CB-BEB2-4FB6-8308-C76571C5F0FE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CFDECA-DCC8-4DB9-A167-EDF1A5BD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994881-E40A-43EE-87B0-ED34D9A8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47A9-4779-4752-804F-EFADF8234A3A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997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BA25B-5DF6-4896-9468-9003A09E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6C9A78-70BE-4C5E-A375-FC77C410FBA1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CA354-CEB0-4A0A-AB42-3F97D6B5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25A54-5E0B-48B9-A527-7855C5BF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92037-0245-472E-B20E-AB4693126F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7633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229E-F6A0-44C7-B814-96BC3536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C4B927-FB6D-438B-AAA8-E39F4A107175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66DEB-A28D-46CF-AA1D-7169AA8B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8011F-B41C-4321-BDFD-DDB0DE43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B5F2A-2FB6-4188-9B58-1DDEB8474C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0396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059" y="882128"/>
            <a:ext cx="10515600" cy="483692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6654CC-86F4-4FAB-8E25-9E60D010F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1CEA99-1540-410B-9321-EC26F544A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7841FA-3792-4C16-BF37-D12FD0B4B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BB9CBB9-99F3-4E35-A932-EC260FA26D4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731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57200"/>
            <a:ext cx="103632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48FB64-6AE3-4ADD-BF4D-FDA37F80C2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7C416E-CD0C-47BA-A2A1-D2B1131F3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E08E52-0E2B-40BE-8E21-7D18C98CC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8400"/>
            <a:ext cx="2537884" cy="579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B660C-3C07-4903-B2EA-D479B7B22DB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1812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A70D-C45B-4928-94CC-99427BC6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F98FBC-D473-4E11-85FF-BF0B305B1F73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23D8E-DD40-4A93-89D5-D571050E6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C122F-1200-46AE-9DBF-E9912A5B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2D594-39CF-4EFF-A399-D0622D92A55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0357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19259-54A4-4F64-A3E5-E666041F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4A9161-CE18-4CF2-A672-EF6B55E179F1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7436F-A051-4B40-BEBE-47C5910E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4A037-0354-4E61-A7BD-14FC2224E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C850-AC0E-470F-B41B-0B4481A30E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84209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6E3AA-08D1-4B40-BBBA-983AC809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A1EFF-8ACE-4F89-95BF-A6AC998F7F7E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287DE-66F2-4CB5-969F-DDB93E61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8D1C-5787-47BC-836B-212D6AF1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C0A5-347E-433F-956E-33E5EFF5271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4031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1B368-6693-43F7-8217-0FA196EF1CD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24338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75858C-6E2B-4216-AA01-274A7189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34B2EA-4A6B-4C60-A3C7-FBD882BC718B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B82CF0-9F14-471F-A0BA-63173947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707723-DEEF-494C-BD25-7B7A5A1F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AB33-63FC-498A-9A8A-43B42ABD459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15520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4723AF-C9F0-460B-909D-C02F3C1D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792CD4-9E74-44BF-861F-B5F70D7B851C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555028-E7AE-4E3B-A15B-898597B7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0E90EE-1327-4723-AD14-E3758FC68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21AE1-638D-4997-A1D7-FB8D8242467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23781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5C9266-6DA4-4440-892E-EBD3312D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D9A046-C365-4DF0-8257-5D5885D87579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D01A5-DE60-4635-B0C8-B0F68DC0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2920BA-B55E-487D-A9DE-576D3982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C579-C116-457A-915B-9674297685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995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DCB995-72D0-4913-A43C-3B1095A7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0DE3D7-D6A7-429B-80B6-E1E96705DE6A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A31052B-7A01-4B57-971D-64654348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F38182-C774-4CDC-9ACE-4E2CE79D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84A4-BF30-4348-8A0B-9F10EF1B0D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00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3D76DE-F599-4700-83E7-7F1CE691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61BD1D-CF3A-4DAC-9C98-49E0607134C5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C6CDC1-19C9-47B3-BFBB-47B92FA9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9E1C7B-01F7-409D-9C96-3AB92A4B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5CB11-031B-4F91-94C2-40D9CB62E2C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53649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A8271-BF32-4674-8E19-DA61D7C1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185204-AFA2-440B-BF17-107BBDBD522E}" type="datetimeFigureOut">
              <a:rPr lang="en-US"/>
              <a:pPr>
                <a:defRPr/>
              </a:pPr>
              <a:t>5/17/2022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23D51-C1A8-4857-9BE7-DF7DC64AF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3BE35B-5F08-4E9A-AA7D-85FEBA2F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E0F74-C468-417A-9456-943B1461FFF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35321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330ED-ECDB-4D42-A5FD-3942CA69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E4D679-4BDE-4FE0-BC62-1E08AAB4EC78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2D66E-AC82-4B8E-B979-31622203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89C33-E09D-4EDC-BCA2-8F367210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B3656-6C67-4605-B47C-C1CCD4EC06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8307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DC0FA-D961-492B-8ECC-A18D874F5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647B59-0051-4942-9B34-D69D2B3BC381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CFC93-93AC-49B1-BFE9-BEBD9FD1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C7534-2030-430C-9CD0-EDD83964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05BAF-7E4A-4755-94D6-AA5884EED8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356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059" y="882128"/>
            <a:ext cx="10515600" cy="483692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64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9D24A-B7B7-4836-957F-00C999B9BA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87E69-53B5-4526-B6A4-415ECE0EB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24003-F5D4-4DA6-9143-403AF1537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3B9DFE1-0AA3-411B-B48B-B0932379A6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427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2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4FF6D-7BE1-41E3-A730-14F656B899A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6481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57200"/>
            <a:ext cx="10363200" cy="5638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C8BD1F-BC26-459D-9490-F7764C6C0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D4D075-EE0A-42AF-BD78-AE966C50B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200">
                <a:solidFill>
                  <a:srgbClr val="FFFFF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39F990-B295-42DF-9B7D-6316B9264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8400"/>
            <a:ext cx="2537884" cy="579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7AC31-EBA6-48F0-BDEB-CFEC863A089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59873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9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90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71875-D458-4A23-B427-77F5622E4A1E}" type="slidenum">
              <a:rPr lang="en-US" altLang="pt-BR" smtClean="0">
                <a:solidFill>
                  <a:srgbClr val="578963"/>
                </a:solidFill>
              </a:rPr>
              <a:pPr/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12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468F-92FF-4E3B-9384-D7AFEEE8940C}" type="slidenum">
              <a:rPr lang="en-US" altLang="pt-BR" smtClean="0">
                <a:solidFill>
                  <a:srgbClr val="578963"/>
                </a:solidFill>
              </a:rPr>
              <a:pPr/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58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F54-4106-468D-AF8A-18106D6DB30F}" type="slidenum">
              <a:rPr lang="en-US" altLang="pt-BR" smtClean="0">
                <a:solidFill>
                  <a:srgbClr val="578963"/>
                </a:solidFill>
              </a:rPr>
              <a:pPr/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21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839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1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DE482-5994-4705-B2A6-F7707CF6C00C}" type="slidenum">
              <a:rPr lang="en-US" altLang="pt-BR" smtClean="0">
                <a:solidFill>
                  <a:srgbClr val="578963"/>
                </a:solidFill>
              </a:rPr>
              <a:pPr/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74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02BC-51B6-4BD5-B283-88B2C47FFCBE}" type="slidenum">
              <a:rPr lang="en-US" altLang="pt-BR" smtClean="0">
                <a:solidFill>
                  <a:srgbClr val="578963"/>
                </a:solidFill>
              </a:rPr>
              <a:pPr/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1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DC024-B364-47FE-B571-3BED92FA576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31742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30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endParaRPr lang="en-US" altLang="pt-BR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eaLnBrk="0" fontAlgn="base" hangingPunct="0">
              <a:spcAft>
                <a:spcPct val="0"/>
              </a:spcAft>
            </a:pPr>
            <a:fld id="{3DA67E47-5E99-4871-8A8D-FBFEB9BACEBF}" type="slidenum">
              <a:rPr lang="en-US" altLang="pt-BR" smtClean="0">
                <a:solidFill>
                  <a:srgbClr val="578963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‹nº›</a:t>
            </a:fld>
            <a:endParaRPr lang="en-US" altLang="pt-BR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1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91756-721E-4B08-A9D0-288A2DDF571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6432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93B1D-8024-4F34-B08E-23D61C07E95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2668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537D8-518D-4857-9672-D5BDC5C42BF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041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DA3E3-B2BC-4BE3-BED8-1A52A98FAEE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6710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2" y="165100"/>
            <a:ext cx="10361084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2" y="1981201"/>
            <a:ext cx="10361084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  <a:p>
            <a:pPr lvl="4"/>
            <a:r>
              <a:rPr lang="en-GB" altLang="pt-BR"/>
              <a:t>8.º Nível da estrutura de tópicos</a:t>
            </a:r>
          </a:p>
          <a:p>
            <a:pPr lvl="4"/>
            <a:r>
              <a:rPr lang="en-GB" altLang="pt-BR"/>
              <a:t>9.º Nível da estrutura de tópicos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914400" y="6248403"/>
            <a:ext cx="2540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 sz="3200">
              <a:solidFill>
                <a:srgbClr val="FFFFFF"/>
              </a:solidFill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248403"/>
            <a:ext cx="386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 sz="3200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2" y="6248400"/>
            <a:ext cx="2537884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fld id="{DEEE3F1A-060E-4EE5-8596-7E1F544B661C}" type="slidenum">
              <a:rPr lang="en-US" altLang="pt-BR" sz="3200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t>‹nº›</a:t>
            </a:fld>
            <a:endParaRPr lang="en-US" altLang="pt-BR" sz="3200"/>
          </a:p>
        </p:txBody>
      </p:sp>
    </p:spTree>
    <p:extLst>
      <p:ext uri="{BB962C8B-B14F-4D97-AF65-F5344CB8AC3E}">
        <p14:creationId xmlns:p14="http://schemas.microsoft.com/office/powerpoint/2010/main" val="7129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2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4C2B"/>
          </a:solidFill>
          <a:latin typeface="Times New Roman" pitchFamily="16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848EA85-87F2-42F2-8B0B-96E2296D2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15AE84B6-89A6-4CC4-8999-D5925F6B2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
Segundo nível
Terceiro nível
Quarto nível
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558C2-5D9B-4D19-B5F0-ADCD43CA0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42543F-501A-4DFA-87E0-A8E2E5B25B0D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31A08-E520-4B26-9370-C08527AD3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54ED5-BD80-4912-BB42-69390C8B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4E68D84-F4E4-4E6B-90E3-5E08540D558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325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CA6FD02-B262-4C0A-8E29-DB04E8612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241C05D6-7B7B-4720-AFED-801415EFB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
Segundo nível
Terceiro nível
Quarto nível
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78B7E-E3FF-4134-B5DB-60113B626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5EB930-40D4-4914-9D31-D84DEB924D5A}" type="datetimeFigureOut">
              <a:rPr lang="pt-BR"/>
              <a:pPr>
                <a:defRPr/>
              </a:pPr>
              <a:t>17/05/2022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505D-EDC8-4F9C-B3DE-E3957D20F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5FE2D-6D21-43EC-8B77-90433E441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D6CE29-CE45-4BFA-BF6A-6F85FCC0F2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535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fld id="{DEEE3F1A-060E-4EE5-8596-7E1F544B661C}" type="slidenum">
              <a:rPr lang="en-US" altLang="pt-BR" sz="3200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t>‹nº›</a:t>
            </a:fld>
            <a:endParaRPr lang="en-US" altLang="pt-BR" sz="3200"/>
          </a:p>
        </p:txBody>
      </p:sp>
    </p:spTree>
    <p:extLst>
      <p:ext uri="{BB962C8B-B14F-4D97-AF65-F5344CB8AC3E}">
        <p14:creationId xmlns:p14="http://schemas.microsoft.com/office/powerpoint/2010/main" val="5802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valtuir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5374105" y="711217"/>
            <a:ext cx="5875966" cy="4510488"/>
          </a:xfrm>
          <a:prstGeom prst="rect">
            <a:avLst/>
          </a:prstGeom>
          <a:solidFill>
            <a:srgbClr val="0070C0">
              <a:alpha val="53999"/>
            </a:srgbClr>
          </a:solidFill>
          <a:ln>
            <a:noFill/>
          </a:ln>
          <a:effectLst>
            <a:innerShdw blurRad="546100" dist="50800" dir="18900000">
              <a:prstClr val="black">
                <a:alpha val="36000"/>
              </a:prstClr>
            </a:innerShdw>
          </a:effectLst>
        </p:spPr>
        <p:txBody>
          <a:bodyPr lIns="90000" tIns="46800" rIns="90000" bIns="46800" anchor="ctr" anchorCtr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5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Governança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5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para o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54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Turismo</a:t>
            </a:r>
            <a:endParaRPr lang="pt-BR" altLang="pt-BR" sz="4400" b="1" i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pt-BR" altLang="pt-BR" sz="1600" b="1" i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Como realizar a sua implementação e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promover o crescimento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das cidades</a:t>
            </a:r>
            <a:endParaRPr lang="pt-BR" altLang="pt-BR" sz="18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7447547" y="5547893"/>
            <a:ext cx="3802524" cy="679290"/>
          </a:xfrm>
          <a:prstGeom prst="rect">
            <a:avLst/>
          </a:prstGeom>
          <a:solidFill>
            <a:srgbClr val="FFFF00">
              <a:alpha val="92000"/>
            </a:srgbClr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2000" i="1" dirty="0">
                <a:solidFill>
                  <a:srgbClr val="000000"/>
                </a:solidFill>
                <a:latin typeface="Arial Nova" panose="020B0504020202020204" pitchFamily="34" charset="0"/>
                <a:cs typeface="Biome" panose="020B0502040204020203" pitchFamily="34" charset="0"/>
              </a:rPr>
              <a:t>Econ. Valtuir Pereira Nunes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pt-BR" altLang="pt-BR" sz="1800" i="1" dirty="0">
                <a:solidFill>
                  <a:srgbClr val="000000"/>
                </a:solidFill>
                <a:latin typeface="Arial Nova" panose="020B0504020202020204" pitchFamily="34" charset="0"/>
                <a:cs typeface="Biome" panose="020B0502040204020203" pitchFamily="34" charset="0"/>
              </a:rPr>
              <a:t>Consultor da CNM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5959E3A-F231-5FF2-B6C6-3C235632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264" y="5320903"/>
            <a:ext cx="2677886" cy="116276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C677E57-AD5E-F11E-64E2-921FF874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29" y="529389"/>
            <a:ext cx="4432176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87260" y="568710"/>
            <a:ext cx="8137525" cy="816214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</p:spPr>
        <p:txBody>
          <a:bodyPr lIns="90000" tIns="190800" rIns="90000" bIns="190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icrosoft YaHei" charset="0"/>
              </a:rPr>
              <a:t>O que o Destino deve ter?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67063" y="1726199"/>
            <a:ext cx="9914021" cy="4154984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Agência Regional ou Local de Desenvolvimento/ Governança ou Conselho Municipal de Turismo;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Plano Municipal de Turismo (integrado e participativo);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Plano de marketing, com posicionamento de marca e de mercado;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Buscar a COMPETITIVIDADE!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Orgulho de seus atrativos turísticos e sentido de pertencimento por parte da população local.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CBD296A-09E4-4175-A59B-EE6D5132C604}"/>
              </a:ext>
            </a:extLst>
          </p:cNvPr>
          <p:cNvSpPr txBox="1"/>
          <p:nvPr/>
        </p:nvSpPr>
        <p:spPr>
          <a:xfrm>
            <a:off x="2122717" y="0"/>
            <a:ext cx="7946566" cy="2021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t-BR" sz="2800" b="1" dirty="0">
                <a:solidFill>
                  <a:srgbClr val="FFFFFF"/>
                </a:solidFill>
              </a:rPr>
              <a:t>Classificação do Brasil nos indicadores de competitividade internacional</a:t>
            </a:r>
          </a:p>
          <a:p>
            <a:pPr algn="ctr"/>
            <a:r>
              <a:rPr lang="pt-BR" sz="2000" b="1" dirty="0">
                <a:solidFill>
                  <a:srgbClr val="FFFFFF"/>
                </a:solidFill>
              </a:rPr>
              <a:t>(entre 141 países)</a:t>
            </a:r>
            <a:endParaRPr lang="pt-BR" sz="2800" b="1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986A2E-14B9-4C09-99E0-5682BA03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52" y="1341523"/>
            <a:ext cx="9436471" cy="5329989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D2010A7-3671-4325-BBFE-11392B26FC9D}"/>
              </a:ext>
            </a:extLst>
          </p:cNvPr>
          <p:cNvSpPr/>
          <p:nvPr/>
        </p:nvSpPr>
        <p:spPr bwMode="auto">
          <a:xfrm>
            <a:off x="9168069" y="3922294"/>
            <a:ext cx="1439779" cy="520504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320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BC4617A-E3DE-4702-96A9-DF43CB6EAC10}"/>
              </a:ext>
            </a:extLst>
          </p:cNvPr>
          <p:cNvSpPr/>
          <p:nvPr/>
        </p:nvSpPr>
        <p:spPr bwMode="auto">
          <a:xfrm>
            <a:off x="9168069" y="4528862"/>
            <a:ext cx="1439779" cy="520504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320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ED4454A-2BB7-4BC7-B11C-2A5C4FA8F79E}"/>
              </a:ext>
            </a:extLst>
          </p:cNvPr>
          <p:cNvSpPr/>
          <p:nvPr/>
        </p:nvSpPr>
        <p:spPr bwMode="auto">
          <a:xfrm>
            <a:off x="9168069" y="5185608"/>
            <a:ext cx="1439779" cy="627215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3200">
              <a:solidFill>
                <a:schemeClr val="bg1"/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34189" y="1051440"/>
            <a:ext cx="5005138" cy="3570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/>
                </a:solidFill>
              </a:rPr>
              <a:t>Atualmente, segundo dados do Fórum Econômico Mundial (World </a:t>
            </a:r>
            <a:r>
              <a:rPr lang="pt-BR" sz="2400" dirty="0" err="1">
                <a:solidFill>
                  <a:schemeClr val="tx2"/>
                </a:solidFill>
              </a:rPr>
              <a:t>Economic</a:t>
            </a:r>
            <a:r>
              <a:rPr lang="pt-BR" sz="2400" dirty="0">
                <a:solidFill>
                  <a:schemeClr val="tx2"/>
                </a:solidFill>
              </a:rPr>
              <a:t> </a:t>
            </a:r>
            <a:r>
              <a:rPr lang="pt-BR" sz="2400" dirty="0" err="1">
                <a:solidFill>
                  <a:schemeClr val="tx2"/>
                </a:solidFill>
              </a:rPr>
              <a:t>Forum</a:t>
            </a:r>
            <a:r>
              <a:rPr lang="pt-BR" sz="2400" dirty="0">
                <a:solidFill>
                  <a:schemeClr val="tx2"/>
                </a:solidFill>
              </a:rPr>
              <a:t> - WEF), o Brasil ocupa a </a:t>
            </a:r>
            <a:r>
              <a:rPr lang="pt-BR" sz="2400" b="1" dirty="0">
                <a:solidFill>
                  <a:schemeClr val="tx2"/>
                </a:solidFill>
              </a:rPr>
              <a:t>28ª posição</a:t>
            </a:r>
            <a:r>
              <a:rPr lang="pt-BR" sz="2400" dirty="0">
                <a:solidFill>
                  <a:schemeClr val="tx2"/>
                </a:solidFill>
              </a:rPr>
              <a:t> entre os 141 países mais competitivos em turismo do mundo.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/>
                </a:solidFill>
              </a:rPr>
              <a:t> Apesar dos avanços galgados e da situação promissora, tal posição ainda discrepa do </a:t>
            </a:r>
            <a:r>
              <a:rPr lang="pt-BR" sz="2400" b="1" dirty="0">
                <a:solidFill>
                  <a:schemeClr val="tx2"/>
                </a:solidFill>
              </a:rPr>
              <a:t>1º lugar que o país ocupa quando se refere a recursos naturais</a:t>
            </a:r>
            <a:r>
              <a:rPr lang="pt-BR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27240" y="115888"/>
            <a:ext cx="8137525" cy="816214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</p:spPr>
        <p:txBody>
          <a:bodyPr lIns="90000" tIns="190800" rIns="90000" bIns="190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icrosoft YaHei" charset="0"/>
              </a:rPr>
              <a:t>O potencial do turismo no Brasil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0" y="1051440"/>
            <a:ext cx="5402179" cy="359856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88457" y="4870029"/>
            <a:ext cx="1001508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Portanto, existe uma imensa potencialidade turística que pode ser explorada, mas para isso o país precisa se tornar mais competitivo no cenário internacional e atrair mais turistas, a fim de aumentar o fluxo de divisas e gerar um maior número de empregos na cadeia produtiva do setor.</a:t>
            </a:r>
          </a:p>
        </p:txBody>
      </p:sp>
    </p:spTree>
    <p:extLst>
      <p:ext uri="{BB962C8B-B14F-4D97-AF65-F5344CB8AC3E}">
        <p14:creationId xmlns:p14="http://schemas.microsoft.com/office/powerpoint/2010/main" val="40095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85800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 anchor="ctr" anchorCtr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 Política de Turismo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2165492" y="1188810"/>
            <a:ext cx="798643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Governo não faz tudo sozinho. Precisa envolver todos os agentes interessados no desenvolvimento local: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073" y="2354997"/>
            <a:ext cx="6212353" cy="3984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BCB0D6-3D9B-4B96-AD75-C5FE6DFDB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56" y="2354996"/>
            <a:ext cx="4055927" cy="39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9A500D-27E6-43D3-9602-EB1B7FB4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097253" y="649705"/>
            <a:ext cx="4094747" cy="6208295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216000" rIns="216000" bIns="216000">
            <a:noAutofit/>
          </a:bodyPr>
          <a:lstStyle/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Multiplicador de empregos em toda a cadeia produtiva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Multiplicador da produção, em função do aumento da demanda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Multiplicador de Renda, com melhora sensível na distribuição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Multiplicador de Qualidade de Vida, pois envolve múltiplos setores e grande parte da comunidade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0" y="0"/>
            <a:ext cx="12192000" cy="649705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 anchor="ctr" anchorCtr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 efeito multiplicador do Turismo</a:t>
            </a:r>
          </a:p>
        </p:txBody>
      </p:sp>
    </p:spTree>
    <p:extLst>
      <p:ext uri="{BB962C8B-B14F-4D97-AF65-F5344CB8AC3E}">
        <p14:creationId xmlns:p14="http://schemas.microsoft.com/office/powerpoint/2010/main" val="24887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52851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 anchor="ctr" anchorCtr="0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Cadeia Produtiva do Turismo</a:t>
            </a:r>
          </a:p>
        </p:txBody>
      </p:sp>
      <p:grpSp>
        <p:nvGrpSpPr>
          <p:cNvPr id="97295" name="Agrupar 97294">
            <a:extLst>
              <a:ext uri="{FF2B5EF4-FFF2-40B4-BE49-F238E27FC236}">
                <a16:creationId xmlns:a16="http://schemas.microsoft.com/office/drawing/2014/main" id="{002ABE4F-824F-49D2-B406-CFE97C14549C}"/>
              </a:ext>
            </a:extLst>
          </p:cNvPr>
          <p:cNvGrpSpPr/>
          <p:nvPr/>
        </p:nvGrpSpPr>
        <p:grpSpPr>
          <a:xfrm>
            <a:off x="4606439" y="1119151"/>
            <a:ext cx="1578902" cy="2670401"/>
            <a:chOff x="3082439" y="1119150"/>
            <a:chExt cx="1578902" cy="2670401"/>
          </a:xfrm>
        </p:grpSpPr>
        <p:cxnSp>
          <p:nvCxnSpPr>
            <p:cNvPr id="83" name="Conector reto 82">
              <a:extLst>
                <a:ext uri="{FF2B5EF4-FFF2-40B4-BE49-F238E27FC236}">
                  <a16:creationId xmlns:a16="http://schemas.microsoft.com/office/drawing/2014/main" id="{2357290D-8C91-4737-A250-28AD30903875}"/>
                </a:ext>
              </a:extLst>
            </p:cNvPr>
            <p:cNvCxnSpPr/>
            <p:nvPr/>
          </p:nvCxnSpPr>
          <p:spPr bwMode="auto">
            <a:xfrm flipV="1">
              <a:off x="3082439" y="1289675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69140290-1390-4A68-8D95-C3613A52BBDD}"/>
                </a:ext>
              </a:extLst>
            </p:cNvPr>
            <p:cNvSpPr/>
            <p:nvPr/>
          </p:nvSpPr>
          <p:spPr bwMode="auto">
            <a:xfrm>
              <a:off x="3320847" y="1119150"/>
              <a:ext cx="1340494" cy="2670401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SERVIÇOS RELACIONADOS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Transporte aéreo, terrestre, marítimo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Locação de veículos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Arquitetura e Urbanismo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Fornecimento de Alimentação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Lavanderias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Serviços de comunicação e informática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Publicidade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Serviços de câmbio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6" name="Agrupar 97295">
            <a:extLst>
              <a:ext uri="{FF2B5EF4-FFF2-40B4-BE49-F238E27FC236}">
                <a16:creationId xmlns:a16="http://schemas.microsoft.com/office/drawing/2014/main" id="{68C1547B-D6FE-4235-9F06-6DF7A5E8AA42}"/>
              </a:ext>
            </a:extLst>
          </p:cNvPr>
          <p:cNvGrpSpPr/>
          <p:nvPr/>
        </p:nvGrpSpPr>
        <p:grpSpPr>
          <a:xfrm>
            <a:off x="4580403" y="4076276"/>
            <a:ext cx="1604938" cy="2520085"/>
            <a:chOff x="3056403" y="4076275"/>
            <a:chExt cx="1604938" cy="2520085"/>
          </a:xfrm>
        </p:grpSpPr>
        <p:cxnSp>
          <p:nvCxnSpPr>
            <p:cNvPr id="84" name="Conector reto 83">
              <a:extLst>
                <a:ext uri="{FF2B5EF4-FFF2-40B4-BE49-F238E27FC236}">
                  <a16:creationId xmlns:a16="http://schemas.microsoft.com/office/drawing/2014/main" id="{DBB1792A-58E0-45FC-A5A2-28F80445715C}"/>
                </a:ext>
              </a:extLst>
            </p:cNvPr>
            <p:cNvCxnSpPr/>
            <p:nvPr/>
          </p:nvCxnSpPr>
          <p:spPr bwMode="auto">
            <a:xfrm flipV="1">
              <a:off x="3056403" y="4306719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0F83D0F5-CA73-4818-B8A3-919A6D4EB1B5}"/>
                </a:ext>
              </a:extLst>
            </p:cNvPr>
            <p:cNvSpPr/>
            <p:nvPr/>
          </p:nvSpPr>
          <p:spPr bwMode="auto">
            <a:xfrm>
              <a:off x="3320847" y="4076275"/>
              <a:ext cx="1340494" cy="2520085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INDÚSTRIAS RELACIONADAS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Fabricação de móveis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Alimentos e bebidas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Têxtil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Material elétrico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Construção Civil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Higiene e Limpeza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Confecções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Calçados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Eletro-eletrônicos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Editorial e gráfica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Gemas e </a:t>
              </a: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jóias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1" name="Agrupar 97290">
            <a:extLst>
              <a:ext uri="{FF2B5EF4-FFF2-40B4-BE49-F238E27FC236}">
                <a16:creationId xmlns:a16="http://schemas.microsoft.com/office/drawing/2014/main" id="{B830B177-90E7-4EBA-8682-3F101C2C256A}"/>
              </a:ext>
            </a:extLst>
          </p:cNvPr>
          <p:cNvGrpSpPr/>
          <p:nvPr/>
        </p:nvGrpSpPr>
        <p:grpSpPr>
          <a:xfrm>
            <a:off x="892492" y="1119151"/>
            <a:ext cx="3579152" cy="1433714"/>
            <a:chOff x="89210" y="1119151"/>
            <a:chExt cx="2858434" cy="1433714"/>
          </a:xfrm>
        </p:grpSpPr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45407744-E770-4857-BE83-DCB419218865}"/>
                </a:ext>
              </a:extLst>
            </p:cNvPr>
            <p:cNvCxnSpPr/>
            <p:nvPr/>
          </p:nvCxnSpPr>
          <p:spPr bwMode="auto">
            <a:xfrm>
              <a:off x="1070519" y="1289676"/>
              <a:ext cx="1877125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6962248A-3527-4AA4-AAFB-DF329842C513}"/>
                </a:ext>
              </a:extLst>
            </p:cNvPr>
            <p:cNvSpPr/>
            <p:nvPr/>
          </p:nvSpPr>
          <p:spPr bwMode="auto">
            <a:xfrm>
              <a:off x="89210" y="1119151"/>
              <a:ext cx="1549180" cy="1433714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HOSPEDAGEM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Hotéis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Pousadas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Motéis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Albergues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Colônias de Férias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Pensões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Acampamentos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Imóveis de temporada</a:t>
              </a:r>
            </a:p>
          </p:txBody>
        </p:sp>
      </p:grpSp>
      <p:grpSp>
        <p:nvGrpSpPr>
          <p:cNvPr id="97311" name="Agrupar 97310">
            <a:extLst>
              <a:ext uri="{FF2B5EF4-FFF2-40B4-BE49-F238E27FC236}">
                <a16:creationId xmlns:a16="http://schemas.microsoft.com/office/drawing/2014/main" id="{9E32C95C-CD3D-4246-A6E0-04638915FC9D}"/>
              </a:ext>
            </a:extLst>
          </p:cNvPr>
          <p:cNvGrpSpPr/>
          <p:nvPr/>
        </p:nvGrpSpPr>
        <p:grpSpPr>
          <a:xfrm>
            <a:off x="3280359" y="1379079"/>
            <a:ext cx="1347872" cy="1174516"/>
            <a:chOff x="1756359" y="1379079"/>
            <a:chExt cx="1347872" cy="1174516"/>
          </a:xfrm>
        </p:grpSpPr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86499BB9-E9B0-42F1-8C82-5C6D930B4ADB}"/>
                </a:ext>
              </a:extLst>
            </p:cNvPr>
            <p:cNvCxnSpPr/>
            <p:nvPr/>
          </p:nvCxnSpPr>
          <p:spPr bwMode="auto">
            <a:xfrm>
              <a:off x="2502064" y="1600193"/>
              <a:ext cx="602167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FC0E108B-8029-48A3-B900-1389E0C162C6}"/>
                </a:ext>
              </a:extLst>
            </p:cNvPr>
            <p:cNvSpPr/>
            <p:nvPr/>
          </p:nvSpPr>
          <p:spPr bwMode="auto">
            <a:xfrm>
              <a:off x="1756359" y="1379079"/>
              <a:ext cx="1029097" cy="1174516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PROMOÇÃO EVENTOS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Congressos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Convenções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Seminários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Exposições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Feiras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D0708AE5-0FF1-4CE2-8341-83606D54C57B}"/>
              </a:ext>
            </a:extLst>
          </p:cNvPr>
          <p:cNvGrpSpPr/>
          <p:nvPr/>
        </p:nvGrpSpPr>
        <p:grpSpPr>
          <a:xfrm>
            <a:off x="2370449" y="2847326"/>
            <a:ext cx="2179260" cy="1138425"/>
            <a:chOff x="1343279" y="3025741"/>
            <a:chExt cx="1738183" cy="962206"/>
          </a:xfrm>
        </p:grpSpPr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D8F9507C-41AD-45D8-9633-ACCF6DEC4999}"/>
                </a:ext>
              </a:extLst>
            </p:cNvPr>
            <p:cNvCxnSpPr/>
            <p:nvPr/>
          </p:nvCxnSpPr>
          <p:spPr bwMode="auto">
            <a:xfrm>
              <a:off x="2479295" y="3204414"/>
              <a:ext cx="602167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E44B17C8-1B28-44C5-BBDD-2E4DF54B684E}"/>
                </a:ext>
              </a:extLst>
            </p:cNvPr>
            <p:cNvSpPr/>
            <p:nvPr/>
          </p:nvSpPr>
          <p:spPr bwMode="auto">
            <a:xfrm>
              <a:off x="1343279" y="3025741"/>
              <a:ext cx="1515449" cy="962206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INSTITUCIONAIS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Min.Turismo</a:t>
              </a: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/Embratur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Sec. Est/</a:t>
              </a: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Mun.Turismo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Fundos de Fomento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Conselhos Regionais e Locais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Serv. Inform. Turística</a:t>
              </a:r>
            </a:p>
          </p:txBody>
        </p:sp>
      </p:grpSp>
      <p:grpSp>
        <p:nvGrpSpPr>
          <p:cNvPr id="97292" name="Agrupar 97291">
            <a:extLst>
              <a:ext uri="{FF2B5EF4-FFF2-40B4-BE49-F238E27FC236}">
                <a16:creationId xmlns:a16="http://schemas.microsoft.com/office/drawing/2014/main" id="{6DFF2C0E-F0C3-41DC-BD79-258A2F5708C6}"/>
              </a:ext>
            </a:extLst>
          </p:cNvPr>
          <p:cNvGrpSpPr/>
          <p:nvPr/>
        </p:nvGrpSpPr>
        <p:grpSpPr>
          <a:xfrm>
            <a:off x="892492" y="2618641"/>
            <a:ext cx="3527112" cy="823468"/>
            <a:chOff x="133549" y="2841661"/>
            <a:chExt cx="2817810" cy="823468"/>
          </a:xfrm>
        </p:grpSpPr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62479B77-B220-4DEB-8EB8-DB3A988248FB}"/>
                </a:ext>
              </a:extLst>
            </p:cNvPr>
            <p:cNvCxnSpPr/>
            <p:nvPr/>
          </p:nvCxnSpPr>
          <p:spPr bwMode="auto">
            <a:xfrm>
              <a:off x="1070519" y="2947640"/>
              <a:ext cx="1880840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2A2ADCF9-7AEF-4203-996A-54676BE2CE33}"/>
                </a:ext>
              </a:extLst>
            </p:cNvPr>
            <p:cNvSpPr/>
            <p:nvPr/>
          </p:nvSpPr>
          <p:spPr bwMode="auto">
            <a:xfrm>
              <a:off x="133549" y="2841661"/>
              <a:ext cx="1126711" cy="823468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ALIMENTAÇÃO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Restaurantes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Bares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Cafeterias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Quiosques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4" name="Agrupar 97293">
            <a:extLst>
              <a:ext uri="{FF2B5EF4-FFF2-40B4-BE49-F238E27FC236}">
                <a16:creationId xmlns:a16="http://schemas.microsoft.com/office/drawing/2014/main" id="{E4C23C10-3272-429C-B1AA-8DE2273BB4D0}"/>
              </a:ext>
            </a:extLst>
          </p:cNvPr>
          <p:cNvGrpSpPr/>
          <p:nvPr/>
        </p:nvGrpSpPr>
        <p:grpSpPr>
          <a:xfrm>
            <a:off x="892492" y="4098974"/>
            <a:ext cx="3579151" cy="2477939"/>
            <a:chOff x="71013" y="3831349"/>
            <a:chExt cx="2876630" cy="2477939"/>
          </a:xfrm>
        </p:grpSpPr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F89D434A-C09E-453B-9676-2BD9702CD466}"/>
                </a:ext>
              </a:extLst>
            </p:cNvPr>
            <p:cNvCxnSpPr/>
            <p:nvPr/>
          </p:nvCxnSpPr>
          <p:spPr bwMode="auto">
            <a:xfrm>
              <a:off x="1323195" y="4053178"/>
              <a:ext cx="162444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30BC364B-FFB7-44A9-AFD5-BEF53498A05C}"/>
                </a:ext>
              </a:extLst>
            </p:cNvPr>
            <p:cNvSpPr/>
            <p:nvPr/>
          </p:nvSpPr>
          <p:spPr bwMode="auto">
            <a:xfrm>
              <a:off x="71013" y="3831349"/>
              <a:ext cx="1598838" cy="2477939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ENTRETENIMENTO</a:t>
              </a:r>
              <a:endParaRPr lang="pt-B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Parques de diversão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Clubes e estádios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Ginásios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Marinas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Museus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Galerias de Arte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Boates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Centros de Eventos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Cinemas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Teatros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Centros Comerciais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Venda de artesanatos e produtos típicos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pt-B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88" name="Agrupar 97287">
            <a:extLst>
              <a:ext uri="{FF2B5EF4-FFF2-40B4-BE49-F238E27FC236}">
                <a16:creationId xmlns:a16="http://schemas.microsoft.com/office/drawing/2014/main" id="{3487F66D-80B7-485D-A049-FA75BC757B58}"/>
              </a:ext>
            </a:extLst>
          </p:cNvPr>
          <p:cNvGrpSpPr/>
          <p:nvPr/>
        </p:nvGrpSpPr>
        <p:grpSpPr>
          <a:xfrm>
            <a:off x="3282425" y="4388232"/>
            <a:ext cx="1226393" cy="427609"/>
            <a:chOff x="1724971" y="4165211"/>
            <a:chExt cx="1226393" cy="427609"/>
          </a:xfrm>
        </p:grpSpPr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2AF7EFBC-0DAF-4BF1-8974-C4C1CB3E2638}"/>
                </a:ext>
              </a:extLst>
            </p:cNvPr>
            <p:cNvCxnSpPr/>
            <p:nvPr/>
          </p:nvCxnSpPr>
          <p:spPr bwMode="auto">
            <a:xfrm>
              <a:off x="2349197" y="4289807"/>
              <a:ext cx="602167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92D91F3C-5E8F-4E16-90AA-688B597BF390}"/>
                </a:ext>
              </a:extLst>
            </p:cNvPr>
            <p:cNvSpPr/>
            <p:nvPr/>
          </p:nvSpPr>
          <p:spPr bwMode="auto">
            <a:xfrm>
              <a:off x="1724971" y="4165211"/>
              <a:ext cx="1043794" cy="427609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OPERADORAS TURÍSTICAS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89" name="Agrupar 97288">
            <a:extLst>
              <a:ext uri="{FF2B5EF4-FFF2-40B4-BE49-F238E27FC236}">
                <a16:creationId xmlns:a16="http://schemas.microsoft.com/office/drawing/2014/main" id="{AD443468-E462-45DA-85FD-4D38872C8BD2}"/>
              </a:ext>
            </a:extLst>
          </p:cNvPr>
          <p:cNvGrpSpPr/>
          <p:nvPr/>
        </p:nvGrpSpPr>
        <p:grpSpPr>
          <a:xfrm>
            <a:off x="3292706" y="4895954"/>
            <a:ext cx="1232515" cy="427609"/>
            <a:chOff x="1768705" y="4895953"/>
            <a:chExt cx="1232515" cy="427609"/>
          </a:xfrm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2B23252A-141C-4CA7-8FAC-5526CC50B06B}"/>
                </a:ext>
              </a:extLst>
            </p:cNvPr>
            <p:cNvCxnSpPr/>
            <p:nvPr/>
          </p:nvCxnSpPr>
          <p:spPr bwMode="auto">
            <a:xfrm>
              <a:off x="2399053" y="5035787"/>
              <a:ext cx="602167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1985FF50-BDD9-415C-95D7-710417354FA5}"/>
                </a:ext>
              </a:extLst>
            </p:cNvPr>
            <p:cNvSpPr/>
            <p:nvPr/>
          </p:nvSpPr>
          <p:spPr bwMode="auto">
            <a:xfrm>
              <a:off x="1768705" y="4895953"/>
              <a:ext cx="1034146" cy="427609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AGÊNCIAS DE VIAGEM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0" name="Agrupar 97289">
            <a:extLst>
              <a:ext uri="{FF2B5EF4-FFF2-40B4-BE49-F238E27FC236}">
                <a16:creationId xmlns:a16="http://schemas.microsoft.com/office/drawing/2014/main" id="{CB0A552D-C19B-4AB9-9FC6-0A96F54B692C}"/>
              </a:ext>
            </a:extLst>
          </p:cNvPr>
          <p:cNvGrpSpPr/>
          <p:nvPr/>
        </p:nvGrpSpPr>
        <p:grpSpPr>
          <a:xfrm>
            <a:off x="3270404" y="5398324"/>
            <a:ext cx="1201241" cy="1133985"/>
            <a:chOff x="1721485" y="5498682"/>
            <a:chExt cx="1226159" cy="1133985"/>
          </a:xfrm>
        </p:grpSpPr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5FD48EEB-4BF1-4813-B8A5-8CA83D57A6E6}"/>
                </a:ext>
              </a:extLst>
            </p:cNvPr>
            <p:cNvCxnSpPr/>
            <p:nvPr/>
          </p:nvCxnSpPr>
          <p:spPr bwMode="auto">
            <a:xfrm>
              <a:off x="2345477" y="5724306"/>
              <a:ext cx="602167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A2B01D81-6C45-4E8C-94FC-4D822299EF7C}"/>
                </a:ext>
              </a:extLst>
            </p:cNvPr>
            <p:cNvSpPr/>
            <p:nvPr/>
          </p:nvSpPr>
          <p:spPr bwMode="auto">
            <a:xfrm>
              <a:off x="1721485" y="5498682"/>
              <a:ext cx="1081662" cy="1133985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APLICATIVOS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Booking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Kayak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Airbnb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Decolar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Google </a:t>
              </a:r>
              <a:r>
                <a:rPr lang="pt-B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Trips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etc.</a:t>
              </a:r>
            </a:p>
            <a:p>
              <a:pPr marL="84138" indent="-84138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9" name="Agrupar 97298">
            <a:extLst>
              <a:ext uri="{FF2B5EF4-FFF2-40B4-BE49-F238E27FC236}">
                <a16:creationId xmlns:a16="http://schemas.microsoft.com/office/drawing/2014/main" id="{E5FAC160-BBEF-49EF-9391-DD0F8F8F7703}"/>
              </a:ext>
            </a:extLst>
          </p:cNvPr>
          <p:cNvGrpSpPr/>
          <p:nvPr/>
        </p:nvGrpSpPr>
        <p:grpSpPr>
          <a:xfrm>
            <a:off x="6735775" y="1414682"/>
            <a:ext cx="1233475" cy="1232472"/>
            <a:chOff x="5211774" y="1376263"/>
            <a:chExt cx="1157781" cy="1521682"/>
          </a:xfrm>
        </p:grpSpPr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E3E72BD4-E646-408D-AE89-E6FB4A122DD6}"/>
                </a:ext>
              </a:extLst>
            </p:cNvPr>
            <p:cNvCxnSpPr/>
            <p:nvPr/>
          </p:nvCxnSpPr>
          <p:spPr bwMode="auto">
            <a:xfrm>
              <a:off x="5725935" y="1376263"/>
              <a:ext cx="0" cy="252179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EA347876-B68C-4A4C-92C8-44488B538DCF}"/>
                </a:ext>
              </a:extLst>
            </p:cNvPr>
            <p:cNvSpPr/>
            <p:nvPr/>
          </p:nvSpPr>
          <p:spPr bwMode="auto">
            <a:xfrm>
              <a:off x="5211774" y="1581038"/>
              <a:ext cx="1157781" cy="1316907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Médico-hospitalar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Pronto-Socorro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Hospitais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Clínicas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Maternidades</a:t>
              </a:r>
            </a:p>
          </p:txBody>
        </p:sp>
      </p:grpSp>
      <p:grpSp>
        <p:nvGrpSpPr>
          <p:cNvPr id="97300" name="Agrupar 97299">
            <a:extLst>
              <a:ext uri="{FF2B5EF4-FFF2-40B4-BE49-F238E27FC236}">
                <a16:creationId xmlns:a16="http://schemas.microsoft.com/office/drawing/2014/main" id="{0049491A-C573-40A5-B618-405E15847E1F}"/>
              </a:ext>
            </a:extLst>
          </p:cNvPr>
          <p:cNvGrpSpPr/>
          <p:nvPr/>
        </p:nvGrpSpPr>
        <p:grpSpPr>
          <a:xfrm>
            <a:off x="8049592" y="1479422"/>
            <a:ext cx="1540732" cy="1210943"/>
            <a:chOff x="6440221" y="1366499"/>
            <a:chExt cx="1092888" cy="1531446"/>
          </a:xfrm>
        </p:grpSpPr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24AE7DCE-7B0D-4061-894B-2F892CE71091}"/>
                </a:ext>
              </a:extLst>
            </p:cNvPr>
            <p:cNvCxnSpPr/>
            <p:nvPr/>
          </p:nvCxnSpPr>
          <p:spPr bwMode="auto">
            <a:xfrm>
              <a:off x="6976649" y="1366499"/>
              <a:ext cx="0" cy="252179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E82B67DF-AEEE-4A6C-9222-9F296EF073AE}"/>
                </a:ext>
              </a:extLst>
            </p:cNvPr>
            <p:cNvSpPr/>
            <p:nvPr/>
          </p:nvSpPr>
          <p:spPr bwMode="auto">
            <a:xfrm>
              <a:off x="6440221" y="1592758"/>
              <a:ext cx="1092888" cy="1305187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  Infraestrutura física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Estradas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Aeroportos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Ferrovias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Terminais Rodoviários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Terminais Hidroviários</a:t>
              </a:r>
            </a:p>
          </p:txBody>
        </p:sp>
      </p:grpSp>
      <p:grpSp>
        <p:nvGrpSpPr>
          <p:cNvPr id="97301" name="Agrupar 97300">
            <a:extLst>
              <a:ext uri="{FF2B5EF4-FFF2-40B4-BE49-F238E27FC236}">
                <a16:creationId xmlns:a16="http://schemas.microsoft.com/office/drawing/2014/main" id="{1F3B8D94-AF17-43BC-AA62-50AF64E260CA}"/>
              </a:ext>
            </a:extLst>
          </p:cNvPr>
          <p:cNvGrpSpPr/>
          <p:nvPr/>
        </p:nvGrpSpPr>
        <p:grpSpPr>
          <a:xfrm>
            <a:off x="9701802" y="1457235"/>
            <a:ext cx="1922351" cy="1202487"/>
            <a:chOff x="7736821" y="1345584"/>
            <a:chExt cx="1320339" cy="1839711"/>
          </a:xfrm>
        </p:grpSpPr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9F309B63-35C0-4C03-ABBA-7E6E6F6188C0}"/>
                </a:ext>
              </a:extLst>
            </p:cNvPr>
            <p:cNvCxnSpPr/>
            <p:nvPr/>
          </p:nvCxnSpPr>
          <p:spPr bwMode="auto">
            <a:xfrm>
              <a:off x="8327722" y="1345584"/>
              <a:ext cx="0" cy="252179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463C5F11-BFE3-4AAD-9C53-1B2A0826E4AA}"/>
                </a:ext>
              </a:extLst>
            </p:cNvPr>
            <p:cNvSpPr/>
            <p:nvPr/>
          </p:nvSpPr>
          <p:spPr bwMode="auto">
            <a:xfrm>
              <a:off x="7736821" y="1592758"/>
              <a:ext cx="1320339" cy="1592537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74625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Sistemas de Segurança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Delegacias de Polícia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Polícia Rodoviária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Corpos de Bombeiros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Serviços de Salvamento Marinho</a:t>
              </a:r>
            </a:p>
          </p:txBody>
        </p:sp>
      </p:grpSp>
      <p:grpSp>
        <p:nvGrpSpPr>
          <p:cNvPr id="97302" name="Agrupar 97301">
            <a:extLst>
              <a:ext uri="{FF2B5EF4-FFF2-40B4-BE49-F238E27FC236}">
                <a16:creationId xmlns:a16="http://schemas.microsoft.com/office/drawing/2014/main" id="{930F8071-C863-4D25-A2A3-4A303D51B277}"/>
              </a:ext>
            </a:extLst>
          </p:cNvPr>
          <p:cNvGrpSpPr/>
          <p:nvPr/>
        </p:nvGrpSpPr>
        <p:grpSpPr>
          <a:xfrm>
            <a:off x="6454614" y="3635761"/>
            <a:ext cx="4844894" cy="1128991"/>
            <a:chOff x="4380448" y="3456816"/>
            <a:chExt cx="3947274" cy="1128991"/>
          </a:xfrm>
        </p:grpSpPr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CCBE5674-332C-4FE9-9A85-754B81306904}"/>
                </a:ext>
              </a:extLst>
            </p:cNvPr>
            <p:cNvCxnSpPr/>
            <p:nvPr/>
          </p:nvCxnSpPr>
          <p:spPr bwMode="auto">
            <a:xfrm>
              <a:off x="4380448" y="3664450"/>
              <a:ext cx="2523915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43441879-F7E1-45B0-8111-0FBEF7887D70}"/>
                </a:ext>
              </a:extLst>
            </p:cNvPr>
            <p:cNvSpPr/>
            <p:nvPr/>
          </p:nvSpPr>
          <p:spPr bwMode="auto">
            <a:xfrm>
              <a:off x="6685166" y="3456816"/>
              <a:ext cx="1642556" cy="1128991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Serviços Urbanos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Limpeza e coleta de lixo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Sinalização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Obras públicas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Recuperação do patrimônio arquitetônico e monumental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307" name="Agrupar 97306">
            <a:extLst>
              <a:ext uri="{FF2B5EF4-FFF2-40B4-BE49-F238E27FC236}">
                <a16:creationId xmlns:a16="http://schemas.microsoft.com/office/drawing/2014/main" id="{08AC25C3-E9A6-41DD-B3A2-6F7354B1E0C1}"/>
              </a:ext>
            </a:extLst>
          </p:cNvPr>
          <p:cNvGrpSpPr/>
          <p:nvPr/>
        </p:nvGrpSpPr>
        <p:grpSpPr>
          <a:xfrm>
            <a:off x="6504795" y="5351072"/>
            <a:ext cx="1923568" cy="1305188"/>
            <a:chOff x="4980795" y="5351072"/>
            <a:chExt cx="1923568" cy="1305188"/>
          </a:xfrm>
        </p:grpSpPr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1C82AE3B-AF29-417F-84A1-273B80878BAE}"/>
                </a:ext>
              </a:extLst>
            </p:cNvPr>
            <p:cNvCxnSpPr/>
            <p:nvPr/>
          </p:nvCxnSpPr>
          <p:spPr bwMode="auto">
            <a:xfrm flipV="1">
              <a:off x="4980795" y="5512967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0272315B-D33E-4528-B345-86F2B55A3B88}"/>
                </a:ext>
              </a:extLst>
            </p:cNvPr>
            <p:cNvSpPr/>
            <p:nvPr/>
          </p:nvSpPr>
          <p:spPr bwMode="auto">
            <a:xfrm>
              <a:off x="5388117" y="5351072"/>
              <a:ext cx="1516246" cy="1305188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Crédito e serviços bancários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Bancos oficiais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Bancos privados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Bancos de Investimento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Seguradoras e Corretoras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306" name="Agrupar 97305">
            <a:extLst>
              <a:ext uri="{FF2B5EF4-FFF2-40B4-BE49-F238E27FC236}">
                <a16:creationId xmlns:a16="http://schemas.microsoft.com/office/drawing/2014/main" id="{DE53FE82-9392-475D-804F-757A9FEAB624}"/>
              </a:ext>
            </a:extLst>
          </p:cNvPr>
          <p:cNvGrpSpPr/>
          <p:nvPr/>
        </p:nvGrpSpPr>
        <p:grpSpPr>
          <a:xfrm>
            <a:off x="6473595" y="4864420"/>
            <a:ext cx="4511731" cy="975965"/>
            <a:chOff x="4949594" y="4786362"/>
            <a:chExt cx="3800877" cy="975965"/>
          </a:xfrm>
        </p:grpSpPr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F091B4F3-16A7-4868-B724-E3939F7279BA}"/>
                </a:ext>
              </a:extLst>
            </p:cNvPr>
            <p:cNvCxnSpPr/>
            <p:nvPr/>
          </p:nvCxnSpPr>
          <p:spPr bwMode="auto">
            <a:xfrm flipV="1">
              <a:off x="4949594" y="5131728"/>
              <a:ext cx="2448003" cy="2457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7D40CF10-CB55-4B0B-AB5B-64581029B2F3}"/>
                </a:ext>
              </a:extLst>
            </p:cNvPr>
            <p:cNvSpPr/>
            <p:nvPr/>
          </p:nvSpPr>
          <p:spPr bwMode="auto">
            <a:xfrm>
              <a:off x="7167703" y="4786362"/>
              <a:ext cx="1582768" cy="975965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Capacitação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Escolas de Turismo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Universidades e Escolas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Unidades de Formação Profissional</a:t>
              </a:r>
            </a:p>
          </p:txBody>
        </p:sp>
      </p:grpSp>
      <p:grpSp>
        <p:nvGrpSpPr>
          <p:cNvPr id="97303" name="Agrupar 97302">
            <a:extLst>
              <a:ext uri="{FF2B5EF4-FFF2-40B4-BE49-F238E27FC236}">
                <a16:creationId xmlns:a16="http://schemas.microsoft.com/office/drawing/2014/main" id="{F5CF7BE3-CAB7-4183-9D3D-45CC4DB10D35}"/>
              </a:ext>
            </a:extLst>
          </p:cNvPr>
          <p:cNvGrpSpPr/>
          <p:nvPr/>
        </p:nvGrpSpPr>
        <p:grpSpPr>
          <a:xfrm>
            <a:off x="6476917" y="3898255"/>
            <a:ext cx="2127091" cy="353435"/>
            <a:chOff x="4930614" y="3875952"/>
            <a:chExt cx="1638489" cy="262261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4FF25692-6B95-4CF4-8EA0-8B8DD83D853A}"/>
                </a:ext>
              </a:extLst>
            </p:cNvPr>
            <p:cNvCxnSpPr/>
            <p:nvPr/>
          </p:nvCxnSpPr>
          <p:spPr bwMode="auto">
            <a:xfrm flipV="1">
              <a:off x="4930614" y="3994502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9E8E1780-2F0C-4E2E-8739-0C541103AA22}"/>
                </a:ext>
              </a:extLst>
            </p:cNvPr>
            <p:cNvSpPr/>
            <p:nvPr/>
          </p:nvSpPr>
          <p:spPr bwMode="auto">
            <a:xfrm>
              <a:off x="5248764" y="3875952"/>
              <a:ext cx="1320339" cy="262261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Saneamento Básico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304" name="Agrupar 97303">
            <a:extLst>
              <a:ext uri="{FF2B5EF4-FFF2-40B4-BE49-F238E27FC236}">
                <a16:creationId xmlns:a16="http://schemas.microsoft.com/office/drawing/2014/main" id="{70534477-D041-464B-9813-B2266D243AEB}"/>
              </a:ext>
            </a:extLst>
          </p:cNvPr>
          <p:cNvGrpSpPr/>
          <p:nvPr/>
        </p:nvGrpSpPr>
        <p:grpSpPr>
          <a:xfrm>
            <a:off x="6465765" y="4335482"/>
            <a:ext cx="2139259" cy="337078"/>
            <a:chOff x="4930614" y="4279727"/>
            <a:chExt cx="1647862" cy="250124"/>
          </a:xfrm>
        </p:grpSpPr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61B24271-96A1-4FBE-AE09-513C7E17AA41}"/>
                </a:ext>
              </a:extLst>
            </p:cNvPr>
            <p:cNvCxnSpPr/>
            <p:nvPr/>
          </p:nvCxnSpPr>
          <p:spPr bwMode="auto">
            <a:xfrm flipV="1">
              <a:off x="4930614" y="4404788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9FD1338F-849E-498A-8A92-D09C796B0072}"/>
                </a:ext>
              </a:extLst>
            </p:cNvPr>
            <p:cNvSpPr/>
            <p:nvPr/>
          </p:nvSpPr>
          <p:spPr bwMode="auto">
            <a:xfrm>
              <a:off x="5266564" y="4279727"/>
              <a:ext cx="1311912" cy="250124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Energia Elétrica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305" name="Agrupar 97304">
            <a:extLst>
              <a:ext uri="{FF2B5EF4-FFF2-40B4-BE49-F238E27FC236}">
                <a16:creationId xmlns:a16="http://schemas.microsoft.com/office/drawing/2014/main" id="{A5E249A4-0468-4387-A3CE-20426D500410}"/>
              </a:ext>
            </a:extLst>
          </p:cNvPr>
          <p:cNvGrpSpPr/>
          <p:nvPr/>
        </p:nvGrpSpPr>
        <p:grpSpPr>
          <a:xfrm>
            <a:off x="6456423" y="4759025"/>
            <a:ext cx="2133374" cy="337078"/>
            <a:chOff x="4943574" y="4703270"/>
            <a:chExt cx="1643329" cy="250124"/>
          </a:xfrm>
        </p:grpSpPr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C815C8C1-6FAF-4FD5-9BE2-5F53639AF3A0}"/>
                </a:ext>
              </a:extLst>
            </p:cNvPr>
            <p:cNvCxnSpPr/>
            <p:nvPr/>
          </p:nvCxnSpPr>
          <p:spPr bwMode="auto">
            <a:xfrm flipV="1">
              <a:off x="4943574" y="4815074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525451CB-3D97-4EDF-BDB3-5B4F36153582}"/>
                </a:ext>
              </a:extLst>
            </p:cNvPr>
            <p:cNvSpPr/>
            <p:nvPr/>
          </p:nvSpPr>
          <p:spPr bwMode="auto">
            <a:xfrm>
              <a:off x="5272645" y="4703270"/>
              <a:ext cx="1314258" cy="250124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Telecomunicações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298" name="Agrupar 97297">
            <a:extLst>
              <a:ext uri="{FF2B5EF4-FFF2-40B4-BE49-F238E27FC236}">
                <a16:creationId xmlns:a16="http://schemas.microsoft.com/office/drawing/2014/main" id="{1A0694A3-F857-4E3F-A640-E9510C25AFFA}"/>
              </a:ext>
            </a:extLst>
          </p:cNvPr>
          <p:cNvGrpSpPr/>
          <p:nvPr/>
        </p:nvGrpSpPr>
        <p:grpSpPr>
          <a:xfrm>
            <a:off x="6467575" y="1147334"/>
            <a:ext cx="4956162" cy="284075"/>
            <a:chOff x="4943574" y="1147334"/>
            <a:chExt cx="4058371" cy="284684"/>
          </a:xfrm>
        </p:grpSpPr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8F0DDE10-1263-49FD-A70D-61094E28BDC5}"/>
                </a:ext>
              </a:extLst>
            </p:cNvPr>
            <p:cNvCxnSpPr/>
            <p:nvPr/>
          </p:nvCxnSpPr>
          <p:spPr bwMode="auto">
            <a:xfrm flipV="1">
              <a:off x="4943574" y="1296817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5D53B600-E19D-43E6-8BEB-28083D77D465}"/>
                </a:ext>
              </a:extLst>
            </p:cNvPr>
            <p:cNvSpPr/>
            <p:nvPr/>
          </p:nvSpPr>
          <p:spPr bwMode="auto">
            <a:xfrm>
              <a:off x="5209872" y="1147334"/>
              <a:ext cx="3792073" cy="284684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INFRAESTRUTURA</a:t>
              </a: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9B28737-5EB5-4FE4-AC41-777E8DCA9613}"/>
              </a:ext>
            </a:extLst>
          </p:cNvPr>
          <p:cNvSpPr/>
          <p:nvPr/>
        </p:nvSpPr>
        <p:spPr bwMode="auto">
          <a:xfrm rot="16200000">
            <a:off x="1755851" y="3802191"/>
            <a:ext cx="5577344" cy="262838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Setores Líderes</a:t>
            </a:r>
          </a:p>
        </p:txBody>
      </p:sp>
      <p:grpSp>
        <p:nvGrpSpPr>
          <p:cNvPr id="106" name="Grupo 29">
            <a:extLst>
              <a:ext uri="{FF2B5EF4-FFF2-40B4-BE49-F238E27FC236}">
                <a16:creationId xmlns:a16="http://schemas.microsoft.com/office/drawing/2014/main" id="{57497A09-AE30-4001-B7DF-B6B4DA4E2B5F}"/>
              </a:ext>
            </a:extLst>
          </p:cNvPr>
          <p:cNvGrpSpPr/>
          <p:nvPr/>
        </p:nvGrpSpPr>
        <p:grpSpPr>
          <a:xfrm>
            <a:off x="8921596" y="5990332"/>
            <a:ext cx="2226567" cy="606029"/>
            <a:chOff x="2570923" y="6509295"/>
            <a:chExt cx="6892424" cy="606029"/>
          </a:xfrm>
        </p:grpSpPr>
        <p:sp>
          <p:nvSpPr>
            <p:cNvPr id="108" name="CaixaDeTexto 107">
              <a:extLst>
                <a:ext uri="{FF2B5EF4-FFF2-40B4-BE49-F238E27FC236}">
                  <a16:creationId xmlns:a16="http://schemas.microsoft.com/office/drawing/2014/main" id="{CB12550A-8F0A-4E64-BB80-71EEE1EE5426}"/>
                </a:ext>
              </a:extLst>
            </p:cNvPr>
            <p:cNvSpPr txBox="1"/>
            <p:nvPr/>
          </p:nvSpPr>
          <p:spPr>
            <a:xfrm>
              <a:off x="2570923" y="6509295"/>
              <a:ext cx="6892424" cy="60602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 anchor="ctr" anchorCtr="1">
              <a:noAutofit/>
            </a:bodyPr>
            <a:lstStyle/>
            <a:p>
              <a:pPr marL="268288" algn="ctr"/>
              <a:r>
                <a:rPr lang="en-US" sz="1400" b="1" dirty="0" err="1"/>
                <a:t>Setores</a:t>
              </a:r>
              <a:r>
                <a:rPr lang="en-US" sz="1400" b="1" dirty="0"/>
                <a:t> com a </a:t>
              </a:r>
              <a:r>
                <a:rPr lang="en-US" sz="1400" b="1" dirty="0" err="1"/>
                <a:t>participação</a:t>
              </a:r>
              <a:r>
                <a:rPr lang="en-US" sz="1400" b="1" dirty="0"/>
                <a:t> do Estado</a:t>
              </a: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3BCDAE19-DD56-4693-9363-4F46562FDAC2}"/>
                </a:ext>
              </a:extLst>
            </p:cNvPr>
            <p:cNvSpPr/>
            <p:nvPr/>
          </p:nvSpPr>
          <p:spPr>
            <a:xfrm>
              <a:off x="2787611" y="6666297"/>
              <a:ext cx="711646" cy="2193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/>
            <a:p>
              <a:pPr algn="ctr"/>
              <a:endParaRPr lang="en-US" sz="2800">
                <a:solidFill>
                  <a:schemeClr val="tx2"/>
                </a:solidFill>
              </a:endParaRPr>
            </a:p>
          </p:txBody>
        </p:sp>
      </p:grpSp>
      <p:sp>
        <p:nvSpPr>
          <p:cNvPr id="109" name="Elipse 108">
            <a:extLst>
              <a:ext uri="{FF2B5EF4-FFF2-40B4-BE49-F238E27FC236}">
                <a16:creationId xmlns:a16="http://schemas.microsoft.com/office/drawing/2014/main" id="{6EA2E60D-F8B8-4927-A4EE-B88C23280E60}"/>
              </a:ext>
            </a:extLst>
          </p:cNvPr>
          <p:cNvSpPr/>
          <p:nvPr/>
        </p:nvSpPr>
        <p:spPr>
          <a:xfrm>
            <a:off x="3304362" y="1577232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18E16BAA-37BE-484D-BA96-85D4CE6E1397}"/>
              </a:ext>
            </a:extLst>
          </p:cNvPr>
          <p:cNvSpPr/>
          <p:nvPr/>
        </p:nvSpPr>
        <p:spPr>
          <a:xfrm>
            <a:off x="6852238" y="1183231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279C810D-964D-4499-AEC1-F128BDF19292}"/>
              </a:ext>
            </a:extLst>
          </p:cNvPr>
          <p:cNvSpPr/>
          <p:nvPr/>
        </p:nvSpPr>
        <p:spPr>
          <a:xfrm>
            <a:off x="9765317" y="1674585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2" name="Elipse 111">
            <a:extLst>
              <a:ext uri="{FF2B5EF4-FFF2-40B4-BE49-F238E27FC236}">
                <a16:creationId xmlns:a16="http://schemas.microsoft.com/office/drawing/2014/main" id="{FEE2036C-D3B2-4876-B175-96EF99BFC547}"/>
              </a:ext>
            </a:extLst>
          </p:cNvPr>
          <p:cNvSpPr/>
          <p:nvPr/>
        </p:nvSpPr>
        <p:spPr>
          <a:xfrm>
            <a:off x="8086220" y="1690137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3" name="Elipse 112">
            <a:extLst>
              <a:ext uri="{FF2B5EF4-FFF2-40B4-BE49-F238E27FC236}">
                <a16:creationId xmlns:a16="http://schemas.microsoft.com/office/drawing/2014/main" id="{2CBC54BC-1AE0-465E-8790-51F5C6B132AA}"/>
              </a:ext>
            </a:extLst>
          </p:cNvPr>
          <p:cNvSpPr/>
          <p:nvPr/>
        </p:nvSpPr>
        <p:spPr>
          <a:xfrm>
            <a:off x="6770917" y="1649086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id="{4038CAA9-C722-4388-8566-7FF99F344CCF}"/>
              </a:ext>
            </a:extLst>
          </p:cNvPr>
          <p:cNvSpPr/>
          <p:nvPr/>
        </p:nvSpPr>
        <p:spPr>
          <a:xfrm>
            <a:off x="6965130" y="3975413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5" name="Elipse 114">
            <a:extLst>
              <a:ext uri="{FF2B5EF4-FFF2-40B4-BE49-F238E27FC236}">
                <a16:creationId xmlns:a16="http://schemas.microsoft.com/office/drawing/2014/main" id="{17534611-55C9-4D59-960D-20ACD484C5FD}"/>
              </a:ext>
            </a:extLst>
          </p:cNvPr>
          <p:cNvSpPr/>
          <p:nvPr/>
        </p:nvSpPr>
        <p:spPr>
          <a:xfrm>
            <a:off x="6967548" y="4404086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6" name="Elipse 115">
            <a:extLst>
              <a:ext uri="{FF2B5EF4-FFF2-40B4-BE49-F238E27FC236}">
                <a16:creationId xmlns:a16="http://schemas.microsoft.com/office/drawing/2014/main" id="{290400F5-F962-48AF-B697-3BF8E136A0E4}"/>
              </a:ext>
            </a:extLst>
          </p:cNvPr>
          <p:cNvSpPr/>
          <p:nvPr/>
        </p:nvSpPr>
        <p:spPr>
          <a:xfrm>
            <a:off x="9346050" y="3686135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417E048E-3D3D-45E5-B6BF-22903A7430AB}"/>
              </a:ext>
            </a:extLst>
          </p:cNvPr>
          <p:cNvSpPr/>
          <p:nvPr/>
        </p:nvSpPr>
        <p:spPr>
          <a:xfrm>
            <a:off x="9114396" y="5226090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8" name="Elipse 117">
            <a:extLst>
              <a:ext uri="{FF2B5EF4-FFF2-40B4-BE49-F238E27FC236}">
                <a16:creationId xmlns:a16="http://schemas.microsoft.com/office/drawing/2014/main" id="{DD15A728-5AE8-4A7B-BB03-D78F78439E86}"/>
              </a:ext>
            </a:extLst>
          </p:cNvPr>
          <p:cNvSpPr/>
          <p:nvPr/>
        </p:nvSpPr>
        <p:spPr>
          <a:xfrm>
            <a:off x="7948863" y="5716040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9" name="Elipse 118">
            <a:extLst>
              <a:ext uri="{FF2B5EF4-FFF2-40B4-BE49-F238E27FC236}">
                <a16:creationId xmlns:a16="http://schemas.microsoft.com/office/drawing/2014/main" id="{BC414D6B-1473-4DD2-8717-36E4D30FDEA9}"/>
              </a:ext>
            </a:extLst>
          </p:cNvPr>
          <p:cNvSpPr/>
          <p:nvPr/>
        </p:nvSpPr>
        <p:spPr>
          <a:xfrm>
            <a:off x="7836144" y="6053833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F6EF017B-14C7-495C-8C2E-61C4C1F8956A}"/>
              </a:ext>
            </a:extLst>
          </p:cNvPr>
          <p:cNvSpPr/>
          <p:nvPr/>
        </p:nvSpPr>
        <p:spPr>
          <a:xfrm>
            <a:off x="1793909" y="4672395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7" name="Elipse 126">
            <a:extLst>
              <a:ext uri="{FF2B5EF4-FFF2-40B4-BE49-F238E27FC236}">
                <a16:creationId xmlns:a16="http://schemas.microsoft.com/office/drawing/2014/main" id="{636167BC-4605-411A-9727-251B71AA3522}"/>
              </a:ext>
            </a:extLst>
          </p:cNvPr>
          <p:cNvSpPr/>
          <p:nvPr/>
        </p:nvSpPr>
        <p:spPr>
          <a:xfrm>
            <a:off x="2492685" y="2901053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8" name="Elipse 127">
            <a:extLst>
              <a:ext uri="{FF2B5EF4-FFF2-40B4-BE49-F238E27FC236}">
                <a16:creationId xmlns:a16="http://schemas.microsoft.com/office/drawing/2014/main" id="{B8A68E02-9F14-40E1-AD7B-86F2E3C835A7}"/>
              </a:ext>
            </a:extLst>
          </p:cNvPr>
          <p:cNvSpPr/>
          <p:nvPr/>
        </p:nvSpPr>
        <p:spPr>
          <a:xfrm>
            <a:off x="1745581" y="4947464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29" name="Elipse 128">
            <a:extLst>
              <a:ext uri="{FF2B5EF4-FFF2-40B4-BE49-F238E27FC236}">
                <a16:creationId xmlns:a16="http://schemas.microsoft.com/office/drawing/2014/main" id="{A25D6E10-4DC5-4E4B-A0F8-14AB608370C2}"/>
              </a:ext>
            </a:extLst>
          </p:cNvPr>
          <p:cNvSpPr/>
          <p:nvPr/>
        </p:nvSpPr>
        <p:spPr>
          <a:xfrm>
            <a:off x="2399786" y="5400947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C3AAFAF5-3179-4B16-B8CC-3A800C9DE982}"/>
              </a:ext>
            </a:extLst>
          </p:cNvPr>
          <p:cNvGrpSpPr/>
          <p:nvPr/>
        </p:nvGrpSpPr>
        <p:grpSpPr>
          <a:xfrm>
            <a:off x="6517807" y="3070678"/>
            <a:ext cx="2173897" cy="676946"/>
            <a:chOff x="4993806" y="2981470"/>
            <a:chExt cx="2173897" cy="676946"/>
          </a:xfrm>
        </p:grpSpPr>
        <p:cxnSp>
          <p:nvCxnSpPr>
            <p:cNvPr id="134" name="Conector reto 133">
              <a:extLst>
                <a:ext uri="{FF2B5EF4-FFF2-40B4-BE49-F238E27FC236}">
                  <a16:creationId xmlns:a16="http://schemas.microsoft.com/office/drawing/2014/main" id="{6A8391ED-D7C4-43E2-9233-6B3B78FF80A7}"/>
                </a:ext>
              </a:extLst>
            </p:cNvPr>
            <p:cNvCxnSpPr/>
            <p:nvPr/>
          </p:nvCxnSpPr>
          <p:spPr bwMode="auto">
            <a:xfrm flipV="1">
              <a:off x="4993806" y="3118679"/>
              <a:ext cx="814645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2" name="Retângulo: Cantos Arredondados 131">
              <a:extLst>
                <a:ext uri="{FF2B5EF4-FFF2-40B4-BE49-F238E27FC236}">
                  <a16:creationId xmlns:a16="http://schemas.microsoft.com/office/drawing/2014/main" id="{EC0799EF-FE99-47CC-BD03-F166A90B3580}"/>
                </a:ext>
              </a:extLst>
            </p:cNvPr>
            <p:cNvSpPr/>
            <p:nvPr/>
          </p:nvSpPr>
          <p:spPr bwMode="auto">
            <a:xfrm>
              <a:off x="5530958" y="2981470"/>
              <a:ext cx="1636745" cy="676946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    Serviços de Imigração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Polícia Federal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Aduanas</a:t>
              </a:r>
            </a:p>
            <a:p>
              <a:pPr marL="84138" indent="-84138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Embaixadas</a:t>
              </a:r>
            </a:p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5" name="Elipse 134">
            <a:extLst>
              <a:ext uri="{FF2B5EF4-FFF2-40B4-BE49-F238E27FC236}">
                <a16:creationId xmlns:a16="http://schemas.microsoft.com/office/drawing/2014/main" id="{345D197C-B741-4E75-AD65-BC6329588CDF}"/>
              </a:ext>
            </a:extLst>
          </p:cNvPr>
          <p:cNvSpPr/>
          <p:nvPr/>
        </p:nvSpPr>
        <p:spPr>
          <a:xfrm>
            <a:off x="1749300" y="5720612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6" name="Elipse 135">
            <a:extLst>
              <a:ext uri="{FF2B5EF4-FFF2-40B4-BE49-F238E27FC236}">
                <a16:creationId xmlns:a16="http://schemas.microsoft.com/office/drawing/2014/main" id="{B30A24C5-32A5-4641-AB6E-CD8036D6650A}"/>
              </a:ext>
            </a:extLst>
          </p:cNvPr>
          <p:cNvSpPr/>
          <p:nvPr/>
        </p:nvSpPr>
        <p:spPr>
          <a:xfrm>
            <a:off x="7084079" y="3101909"/>
            <a:ext cx="203200" cy="203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97297" name="Agrupar 97296">
            <a:extLst>
              <a:ext uri="{FF2B5EF4-FFF2-40B4-BE49-F238E27FC236}">
                <a16:creationId xmlns:a16="http://schemas.microsoft.com/office/drawing/2014/main" id="{5CF0F67A-1A89-448C-B23A-6826ADB96B74}"/>
              </a:ext>
            </a:extLst>
          </p:cNvPr>
          <p:cNvGrpSpPr/>
          <p:nvPr/>
        </p:nvGrpSpPr>
        <p:grpSpPr>
          <a:xfrm>
            <a:off x="4675943" y="1131866"/>
            <a:ext cx="1942960" cy="5577344"/>
            <a:chOff x="3151943" y="1131866"/>
            <a:chExt cx="1942960" cy="5577344"/>
          </a:xfrm>
        </p:grpSpPr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E2F78302-D259-4066-8B51-381791059438}"/>
                </a:ext>
              </a:extLst>
            </p:cNvPr>
            <p:cNvCxnSpPr>
              <a:endCxn id="40" idx="0"/>
            </p:cNvCxnSpPr>
            <p:nvPr/>
          </p:nvCxnSpPr>
          <p:spPr bwMode="auto">
            <a:xfrm>
              <a:off x="3151943" y="3920537"/>
              <a:ext cx="1680122" cy="1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CED46D80-C4D7-45FD-B66D-BAC973ECB9DD}"/>
                </a:ext>
              </a:extLst>
            </p:cNvPr>
            <p:cNvSpPr/>
            <p:nvPr/>
          </p:nvSpPr>
          <p:spPr bwMode="auto">
            <a:xfrm rot="16200000">
              <a:off x="2174812" y="3789119"/>
              <a:ext cx="5577344" cy="262838"/>
            </a:xfrm>
            <a:prstGeom prst="roundRect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Apoio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5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7" grpId="0" animBg="1"/>
      <p:bldP spid="128" grpId="0" animBg="1"/>
      <p:bldP spid="129" grpId="0" animBg="1"/>
      <p:bldP spid="135" grpId="0" animBg="1"/>
      <p:bldP spid="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3">
            <a:extLst>
              <a:ext uri="{FF2B5EF4-FFF2-40B4-BE49-F238E27FC236}">
                <a16:creationId xmlns:a16="http://schemas.microsoft.com/office/drawing/2014/main" id="{839E0924-6755-8798-EAC0-E53B4A7F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000880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 Planejamento do Turismo</a:t>
            </a: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409EABB0-106B-EF09-6CEE-0B781DFB51F3}"/>
              </a:ext>
            </a:extLst>
          </p:cNvPr>
          <p:cNvSpPr/>
          <p:nvPr/>
        </p:nvSpPr>
        <p:spPr>
          <a:xfrm>
            <a:off x="1524000" y="1569078"/>
            <a:ext cx="9144000" cy="412420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anchor="ctr" anchorCtr="0">
            <a:no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Portanto, para promover o desenvolvimento do turismo sustentável, é necessário PLANEJAR.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Essas ações devem ser adequadamente implementadas de modo a garantir a sua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efetiva concretização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considerando aspectos como prazo, custos, qualidade, segurança, desempenho e outras condicionantes.</a:t>
            </a:r>
            <a:r>
              <a:rPr lang="pt-BR" altLang="pt-BR" sz="2800" dirty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9DE85F-A56C-7FD3-3E53-2F5957106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39324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90800" bIns="19080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Por que planejar?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ED3B3D-3237-7621-475E-ADE16856C133}"/>
              </a:ext>
            </a:extLst>
          </p:cNvPr>
          <p:cNvSpPr/>
          <p:nvPr/>
        </p:nvSpPr>
        <p:spPr>
          <a:xfrm>
            <a:off x="1524000" y="1227247"/>
            <a:ext cx="9144000" cy="498598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anchor="ctr" anchorCtr="0">
            <a:no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contrário do que se pensa, é justamente nos momentos de grandes mudanças e de crises que o planejamento se torna ainda mais relevante.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demandas por um Estado mais eficiente, mais flexível, mais democrático e efetivo não podem ser respondidas com a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improvisação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transformam a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pt-BR" altLang="pt-B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pt-BR" alt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elementos essenciais para uma boa performance nas suas ações.</a:t>
            </a:r>
          </a:p>
        </p:txBody>
      </p:sp>
    </p:spTree>
    <p:extLst>
      <p:ext uri="{BB962C8B-B14F-4D97-AF65-F5344CB8AC3E}">
        <p14:creationId xmlns:p14="http://schemas.microsoft.com/office/powerpoint/2010/main" val="5857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57">
            <a:extLst>
              <a:ext uri="{FF2B5EF4-FFF2-40B4-BE49-F238E27FC236}">
                <a16:creationId xmlns:a16="http://schemas.microsoft.com/office/drawing/2014/main" id="{0215C0A3-1F8A-A09C-5051-1DB1B3AA5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66889"/>
            <a:ext cx="8591550" cy="47339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pt-BR" sz="3200">
              <a:solidFill>
                <a:srgbClr val="292934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DAF08400-5AE7-F535-3632-D343CB791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561609"/>
            <a:ext cx="87376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Portanto, deve-se organizar as políticas públicas na área do Turismo para atender aos seguintes requisitos:</a:t>
            </a:r>
          </a:p>
        </p:txBody>
      </p:sp>
      <p:grpSp>
        <p:nvGrpSpPr>
          <p:cNvPr id="4" name="Grupo 97281">
            <a:extLst>
              <a:ext uri="{FF2B5EF4-FFF2-40B4-BE49-F238E27FC236}">
                <a16:creationId xmlns:a16="http://schemas.microsoft.com/office/drawing/2014/main" id="{95308939-D8F9-8D46-E665-04CA8B3F2D54}"/>
              </a:ext>
            </a:extLst>
          </p:cNvPr>
          <p:cNvGrpSpPr>
            <a:grpSpLocks/>
          </p:cNvGrpSpPr>
          <p:nvPr/>
        </p:nvGrpSpPr>
        <p:grpSpPr bwMode="auto">
          <a:xfrm>
            <a:off x="4464050" y="2911476"/>
            <a:ext cx="5486400" cy="720725"/>
            <a:chOff x="3083951" y="3087453"/>
            <a:chExt cx="5487026" cy="7215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tângulo de cantos arredondados 22">
              <a:extLst>
                <a:ext uri="{FF2B5EF4-FFF2-40B4-BE49-F238E27FC236}">
                  <a16:creationId xmlns:a16="http://schemas.microsoft.com/office/drawing/2014/main" id="{CEF26DB0-6243-BAF3-B737-4EF81155D78F}"/>
                </a:ext>
              </a:extLst>
            </p:cNvPr>
            <p:cNvSpPr/>
            <p:nvPr/>
          </p:nvSpPr>
          <p:spPr bwMode="auto">
            <a:xfrm>
              <a:off x="5925313" y="3087453"/>
              <a:ext cx="2645664" cy="663972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prstMaterial="dkEdge">
              <a:bevelT w="139700" h="1397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400" b="1">
                  <a:solidFill>
                    <a:srgbClr val="292934"/>
                  </a:solidFill>
                  <a:latin typeface="Swis721 Blk BT" panose="020B0904030502020204" pitchFamily="34" charset="0"/>
                </a:rPr>
                <a:t>EFETIVIDADE</a:t>
              </a:r>
              <a:endParaRPr lang="en-US" sz="4000" b="1">
                <a:solidFill>
                  <a:srgbClr val="292934"/>
                </a:solidFill>
                <a:latin typeface="Swis721 Blk BT" panose="020B0904030502020204" pitchFamily="34" charset="0"/>
              </a:endParaRPr>
            </a:p>
          </p:txBody>
        </p:sp>
        <p:cxnSp>
          <p:nvCxnSpPr>
            <p:cNvPr id="6" name="Conector de seta reta 27">
              <a:extLst>
                <a:ext uri="{FF2B5EF4-FFF2-40B4-BE49-F238E27FC236}">
                  <a16:creationId xmlns:a16="http://schemas.microsoft.com/office/drawing/2014/main" id="{C0348FF0-5F4D-CFDB-D31D-865DFBBB35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6512" y="3465513"/>
              <a:ext cx="1743456" cy="226"/>
            </a:xfrm>
            <a:prstGeom prst="straightConnector1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7" name="Conector reto 31">
              <a:extLst>
                <a:ext uri="{FF2B5EF4-FFF2-40B4-BE49-F238E27FC236}">
                  <a16:creationId xmlns:a16="http://schemas.microsoft.com/office/drawing/2014/main" id="{DBEF60FE-BCF6-3F6D-4A69-69C2A49AD1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3951" y="3808956"/>
              <a:ext cx="1036735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8" name="Conector reto 32">
              <a:extLst>
                <a:ext uri="{FF2B5EF4-FFF2-40B4-BE49-F238E27FC236}">
                  <a16:creationId xmlns:a16="http://schemas.microsoft.com/office/drawing/2014/main" id="{62805515-39ED-B43D-5DEF-D4678EE0DA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43270" y="3133753"/>
              <a:ext cx="957896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9" name="Conector reto 35">
              <a:extLst>
                <a:ext uri="{FF2B5EF4-FFF2-40B4-BE49-F238E27FC236}">
                  <a16:creationId xmlns:a16="http://schemas.microsoft.com/office/drawing/2014/main" id="{7DCEEEB1-58E8-C14E-7AB4-032DF9037D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6512" y="3133753"/>
              <a:ext cx="0" cy="675203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0" name="Grupo 97280">
            <a:extLst>
              <a:ext uri="{FF2B5EF4-FFF2-40B4-BE49-F238E27FC236}">
                <a16:creationId xmlns:a16="http://schemas.microsoft.com/office/drawing/2014/main" id="{B8C81595-93B2-44C7-C16F-B38196882776}"/>
              </a:ext>
            </a:extLst>
          </p:cNvPr>
          <p:cNvGrpSpPr>
            <a:grpSpLocks/>
          </p:cNvGrpSpPr>
          <p:nvPr/>
        </p:nvGrpSpPr>
        <p:grpSpPr bwMode="auto">
          <a:xfrm>
            <a:off x="4476750" y="3740151"/>
            <a:ext cx="5486400" cy="665163"/>
            <a:chOff x="3083951" y="3927220"/>
            <a:chExt cx="5487026" cy="664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tângulo de cantos arredondados 21">
              <a:extLst>
                <a:ext uri="{FF2B5EF4-FFF2-40B4-BE49-F238E27FC236}">
                  <a16:creationId xmlns:a16="http://schemas.microsoft.com/office/drawing/2014/main" id="{BE202EF4-0A5A-5954-8AD3-9E622329A4BF}"/>
                </a:ext>
              </a:extLst>
            </p:cNvPr>
            <p:cNvSpPr/>
            <p:nvPr/>
          </p:nvSpPr>
          <p:spPr bwMode="auto">
            <a:xfrm>
              <a:off x="5925313" y="3927220"/>
              <a:ext cx="2645664" cy="664225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prstMaterial="dkEdge">
              <a:bevelT w="139700" h="1397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400" b="1">
                  <a:solidFill>
                    <a:srgbClr val="292934"/>
                  </a:solidFill>
                  <a:latin typeface="Swis721 Blk BT" panose="020B0904030502020204" pitchFamily="34" charset="0"/>
                </a:rPr>
                <a:t>EFICÁCIA</a:t>
              </a:r>
              <a:endParaRPr lang="en-US" sz="4000" b="1">
                <a:solidFill>
                  <a:srgbClr val="292934"/>
                </a:solidFill>
                <a:latin typeface="Swis721 Blk BT" panose="020B0904030502020204" pitchFamily="34" charset="0"/>
              </a:endParaRPr>
            </a:p>
          </p:txBody>
        </p:sp>
        <p:cxnSp>
          <p:nvCxnSpPr>
            <p:cNvPr id="12" name="Conector de seta reta 26">
              <a:extLst>
                <a:ext uri="{FF2B5EF4-FFF2-40B4-BE49-F238E27FC236}">
                  <a16:creationId xmlns:a16="http://schemas.microsoft.com/office/drawing/2014/main" id="{E18D5827-CDA2-A48C-7D0E-DAC78AC06D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78016" y="4318978"/>
              <a:ext cx="1761952" cy="14298"/>
            </a:xfrm>
            <a:prstGeom prst="straightConnector1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3" name="Conector reto 44">
              <a:extLst>
                <a:ext uri="{FF2B5EF4-FFF2-40B4-BE49-F238E27FC236}">
                  <a16:creationId xmlns:a16="http://schemas.microsoft.com/office/drawing/2014/main" id="{F974AD76-B3A1-3F84-F1F7-75C1A22B0C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3951" y="4582104"/>
              <a:ext cx="1036735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4" name="Conector reto 45">
              <a:extLst>
                <a:ext uri="{FF2B5EF4-FFF2-40B4-BE49-F238E27FC236}">
                  <a16:creationId xmlns:a16="http://schemas.microsoft.com/office/drawing/2014/main" id="{0321B58B-4A7D-1751-C9D7-688190DE62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3951" y="4023361"/>
              <a:ext cx="1030849" cy="3803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15" name="Conector reto 46">
              <a:extLst>
                <a:ext uri="{FF2B5EF4-FFF2-40B4-BE49-F238E27FC236}">
                  <a16:creationId xmlns:a16="http://schemas.microsoft.com/office/drawing/2014/main" id="{96802C6E-481A-C751-8039-12420466BB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6512" y="4023361"/>
              <a:ext cx="0" cy="558743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16" name="Grupo 5">
            <a:extLst>
              <a:ext uri="{FF2B5EF4-FFF2-40B4-BE49-F238E27FC236}">
                <a16:creationId xmlns:a16="http://schemas.microsoft.com/office/drawing/2014/main" id="{326EBEBF-D7E2-EAEC-E5A4-70A8A9047E7A}"/>
              </a:ext>
            </a:extLst>
          </p:cNvPr>
          <p:cNvGrpSpPr>
            <a:grpSpLocks/>
          </p:cNvGrpSpPr>
          <p:nvPr/>
        </p:nvGrpSpPr>
        <p:grpSpPr bwMode="auto">
          <a:xfrm>
            <a:off x="4487864" y="4564063"/>
            <a:ext cx="5475287" cy="715962"/>
            <a:chOff x="3088710" y="4720510"/>
            <a:chExt cx="5475288" cy="7152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etângulo de cantos arredondados 20">
              <a:extLst>
                <a:ext uri="{FF2B5EF4-FFF2-40B4-BE49-F238E27FC236}">
                  <a16:creationId xmlns:a16="http://schemas.microsoft.com/office/drawing/2014/main" id="{9BF2875E-72EB-5D5F-043F-2697BCFE242E}"/>
                </a:ext>
              </a:extLst>
            </p:cNvPr>
            <p:cNvSpPr/>
            <p:nvPr/>
          </p:nvSpPr>
          <p:spPr bwMode="auto">
            <a:xfrm>
              <a:off x="5918412" y="4720510"/>
              <a:ext cx="2645586" cy="705860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 prstMaterial="dkEdge">
              <a:bevelT w="139700" h="1397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400" b="1">
                  <a:solidFill>
                    <a:srgbClr val="292934"/>
                  </a:solidFill>
                  <a:latin typeface="Swis721 Blk BT" panose="020B0904030502020204" pitchFamily="34" charset="0"/>
                </a:rPr>
                <a:t>EFICIÊNCIA</a:t>
              </a:r>
              <a:endParaRPr lang="en-US" sz="4000" b="1">
                <a:solidFill>
                  <a:srgbClr val="292934"/>
                </a:solidFill>
                <a:latin typeface="Swis721 Blk BT" panose="020B0904030502020204" pitchFamily="34" charset="0"/>
              </a:endParaRPr>
            </a:p>
          </p:txBody>
        </p:sp>
        <p:cxnSp>
          <p:nvCxnSpPr>
            <p:cNvPr id="18" name="Conector de seta reta 23">
              <a:extLst>
                <a:ext uri="{FF2B5EF4-FFF2-40B4-BE49-F238E27FC236}">
                  <a16:creationId xmlns:a16="http://schemas.microsoft.com/office/drawing/2014/main" id="{2D9589BE-5D9A-6AF4-353F-C9A885B985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89665" y="5075320"/>
              <a:ext cx="1743404" cy="14642"/>
            </a:xfrm>
            <a:prstGeom prst="straightConnector1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9" name="Conector reto 28">
              <a:extLst>
                <a:ext uri="{FF2B5EF4-FFF2-40B4-BE49-F238E27FC236}">
                  <a16:creationId xmlns:a16="http://schemas.microsoft.com/office/drawing/2014/main" id="{285EC081-17B5-6A37-0241-327BA54AC4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88710" y="4743250"/>
              <a:ext cx="987938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0" name="Conector reto 30">
              <a:extLst>
                <a:ext uri="{FF2B5EF4-FFF2-40B4-BE49-F238E27FC236}">
                  <a16:creationId xmlns:a16="http://schemas.microsoft.com/office/drawing/2014/main" id="{7C855FB7-2F1C-20D2-5CF8-DDC4D5EEFB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36451" y="5408633"/>
              <a:ext cx="934718" cy="10718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  <p:cxnSp>
          <p:nvCxnSpPr>
            <p:cNvPr id="21" name="Conector reto 51">
              <a:extLst>
                <a:ext uri="{FF2B5EF4-FFF2-40B4-BE49-F238E27FC236}">
                  <a16:creationId xmlns:a16="http://schemas.microsoft.com/office/drawing/2014/main" id="{E76A3310-1D25-646C-F226-7815E08828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9455" y="4727533"/>
              <a:ext cx="210" cy="708264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22" name="Grupo 6">
            <a:extLst>
              <a:ext uri="{FF2B5EF4-FFF2-40B4-BE49-F238E27FC236}">
                <a16:creationId xmlns:a16="http://schemas.microsoft.com/office/drawing/2014/main" id="{C7828CAF-F464-37DB-18C8-C8CD19AE3A22}"/>
              </a:ext>
            </a:extLst>
          </p:cNvPr>
          <p:cNvGrpSpPr>
            <a:grpSpLocks/>
          </p:cNvGrpSpPr>
          <p:nvPr/>
        </p:nvGrpSpPr>
        <p:grpSpPr bwMode="auto">
          <a:xfrm>
            <a:off x="4511676" y="5395914"/>
            <a:ext cx="5451475" cy="725487"/>
            <a:chOff x="3078686" y="5572149"/>
            <a:chExt cx="5450870" cy="725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Grupo 4">
              <a:extLst>
                <a:ext uri="{FF2B5EF4-FFF2-40B4-BE49-F238E27FC236}">
                  <a16:creationId xmlns:a16="http://schemas.microsoft.com/office/drawing/2014/main" id="{F2F2E860-50A8-F5F4-C4B6-65C9D87DB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8686" y="5572149"/>
              <a:ext cx="5450870" cy="715254"/>
              <a:chOff x="3078686" y="5572149"/>
              <a:chExt cx="5450870" cy="715254"/>
            </a:xfrm>
          </p:grpSpPr>
          <p:grpSp>
            <p:nvGrpSpPr>
              <p:cNvPr id="25" name="Grupo 59">
                <a:extLst>
                  <a:ext uri="{FF2B5EF4-FFF2-40B4-BE49-F238E27FC236}">
                    <a16:creationId xmlns:a16="http://schemas.microsoft.com/office/drawing/2014/main" id="{35CFF3C2-2856-040D-E13B-F7E86FDF5E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73887" y="5572149"/>
                <a:ext cx="4455669" cy="665163"/>
                <a:chOff x="4115272" y="5845214"/>
                <a:chExt cx="4455705" cy="665280"/>
              </a:xfrm>
            </p:grpSpPr>
            <p:sp>
              <p:nvSpPr>
                <p:cNvPr id="28" name="Retângulo de cantos arredondados 19">
                  <a:extLst>
                    <a:ext uri="{FF2B5EF4-FFF2-40B4-BE49-F238E27FC236}">
                      <a16:creationId xmlns:a16="http://schemas.microsoft.com/office/drawing/2014/main" id="{EB96BD89-B6F4-29EF-25A5-EAB180E1C02C}"/>
                    </a:ext>
                  </a:extLst>
                </p:cNvPr>
                <p:cNvSpPr/>
                <p:nvPr/>
              </p:nvSpPr>
              <p:spPr bwMode="auto">
                <a:xfrm>
                  <a:off x="5925313" y="5845214"/>
                  <a:ext cx="2645664" cy="665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 prstMaterial="dkEdge">
                  <a:bevelT w="139700" h="139700"/>
                </a:sp3d>
              </p:spPr>
              <p:txBody>
                <a:bodyPr anchor="ctr" anchorCtr="1"/>
                <a:lstStyle/>
                <a:p>
                  <a:pPr algn="ctr">
                    <a:defRPr/>
                  </a:pPr>
                  <a:r>
                    <a:rPr lang="en-US" sz="2400" b="1">
                      <a:solidFill>
                        <a:srgbClr val="292934"/>
                      </a:solidFill>
                      <a:latin typeface="Swis721 Blk BT" panose="020B0904030502020204" pitchFamily="34" charset="0"/>
                    </a:rPr>
                    <a:t>ECONOMICIDADE</a:t>
                  </a:r>
                  <a:endParaRPr lang="en-US" sz="4000" b="1">
                    <a:solidFill>
                      <a:srgbClr val="292934"/>
                    </a:solidFill>
                    <a:latin typeface="Swis721 Blk BT" panose="020B0904030502020204" pitchFamily="34" charset="0"/>
                  </a:endParaRPr>
                </a:p>
              </p:txBody>
            </p:sp>
            <p:cxnSp>
              <p:nvCxnSpPr>
                <p:cNvPr id="29" name="Conector de seta reta 4">
                  <a:extLst>
                    <a:ext uri="{FF2B5EF4-FFF2-40B4-BE49-F238E27FC236}">
                      <a16:creationId xmlns:a16="http://schemas.microsoft.com/office/drawing/2014/main" id="{AC6C0C07-71F3-005A-0B56-CC26A00F031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4115272" y="6224155"/>
                  <a:ext cx="1724696" cy="13265"/>
                </a:xfrm>
                <a:prstGeom prst="straightConnector1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</p:cxnSp>
          </p:grpSp>
          <p:cxnSp>
            <p:nvCxnSpPr>
              <p:cNvPr id="26" name="Conector reto 28">
                <a:extLst>
                  <a:ext uri="{FF2B5EF4-FFF2-40B4-BE49-F238E27FC236}">
                    <a16:creationId xmlns:a16="http://schemas.microsoft.com/office/drawing/2014/main" id="{2684E560-22E6-D76B-A581-4E6D41B9D78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078686" y="5611302"/>
                <a:ext cx="987938" cy="0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27" name="Conector reto 30">
                <a:extLst>
                  <a:ext uri="{FF2B5EF4-FFF2-40B4-BE49-F238E27FC236}">
                    <a16:creationId xmlns:a16="http://schemas.microsoft.com/office/drawing/2014/main" id="{53D4C653-B1F6-FC7A-A315-40543EB2460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126427" y="6276685"/>
                <a:ext cx="934718" cy="10718"/>
              </a:xfrm>
              <a:prstGeom prst="lin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</p:grpSp>
        <p:cxnSp>
          <p:nvCxnSpPr>
            <p:cNvPr id="24" name="Conector reto 51">
              <a:extLst>
                <a:ext uri="{FF2B5EF4-FFF2-40B4-BE49-F238E27FC236}">
                  <a16:creationId xmlns:a16="http://schemas.microsoft.com/office/drawing/2014/main" id="{663ABAAF-4311-6BF1-6986-757EA8ABFD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9431" y="5589240"/>
              <a:ext cx="210" cy="708264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sp>
        <p:nvSpPr>
          <p:cNvPr id="30" name="Retângulo de cantos arredondados 2">
            <a:extLst>
              <a:ext uri="{FF2B5EF4-FFF2-40B4-BE49-F238E27FC236}">
                <a16:creationId xmlns:a16="http://schemas.microsoft.com/office/drawing/2014/main" id="{2668F755-ECD2-A49B-D34D-51762E3729FD}"/>
              </a:ext>
            </a:extLst>
          </p:cNvPr>
          <p:cNvSpPr/>
          <p:nvPr/>
        </p:nvSpPr>
        <p:spPr bwMode="auto">
          <a:xfrm>
            <a:off x="2384275" y="5857968"/>
            <a:ext cx="2291680" cy="43641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prstMaterial="dkEdge">
            <a:bevelT w="139700" h="139700"/>
          </a:sp3d>
        </p:spPr>
        <p:txBody>
          <a:bodyPr anchor="ctr" anchorCtr="1"/>
          <a:lstStyle/>
          <a:p>
            <a:pPr algn="ctr">
              <a:defRPr/>
            </a:pPr>
            <a:r>
              <a:rPr lang="en-US" sz="2000" b="1">
                <a:solidFill>
                  <a:srgbClr val="292934"/>
                </a:solidFill>
                <a:latin typeface="Swis721 Blk BT" panose="020B0904030502020204" pitchFamily="34" charset="0"/>
              </a:rPr>
              <a:t>INSUMOS</a:t>
            </a:r>
            <a:endParaRPr lang="en-US" sz="3600" b="1">
              <a:solidFill>
                <a:srgbClr val="292934"/>
              </a:solidFill>
              <a:latin typeface="Swis721 Blk BT" panose="020B0904030502020204" pitchFamily="34" charset="0"/>
            </a:endParaRPr>
          </a:p>
        </p:txBody>
      </p:sp>
      <p:sp>
        <p:nvSpPr>
          <p:cNvPr id="31" name="CaixaDeTexto 97287">
            <a:extLst>
              <a:ext uri="{FF2B5EF4-FFF2-40B4-BE49-F238E27FC236}">
                <a16:creationId xmlns:a16="http://schemas.microsoft.com/office/drawing/2014/main" id="{71E12FF3-AA39-FEB8-D82C-9ECDDAC2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1871664"/>
            <a:ext cx="3175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600">
                <a:solidFill>
                  <a:srgbClr val="292934"/>
                </a:solidFill>
                <a:latin typeface="Arial" panose="020B0604020202020204" pitchFamily="34" charset="0"/>
              </a:rPr>
              <a:t>CAMADAS ESTRUTURAIS DA POLÍTICA PÚBLICA</a:t>
            </a:r>
          </a:p>
        </p:txBody>
      </p:sp>
      <p:sp>
        <p:nvSpPr>
          <p:cNvPr id="32" name="CaixaDeTexto 72">
            <a:extLst>
              <a:ext uri="{FF2B5EF4-FFF2-40B4-BE49-F238E27FC236}">
                <a16:creationId xmlns:a16="http://schemas.microsoft.com/office/drawing/2014/main" id="{4C576F72-18F7-F86D-CBB1-C0023103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1900239"/>
            <a:ext cx="3848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600">
                <a:solidFill>
                  <a:srgbClr val="292934"/>
                </a:solidFill>
                <a:latin typeface="Arial" panose="020B0604020202020204" pitchFamily="34" charset="0"/>
              </a:rPr>
              <a:t>CLASSIFICAÇÃO DOS INDICADORES QUANTO AO DESEMPENHO</a:t>
            </a:r>
          </a:p>
        </p:txBody>
      </p:sp>
      <p:grpSp>
        <p:nvGrpSpPr>
          <p:cNvPr id="33" name="Grupo 8">
            <a:extLst>
              <a:ext uri="{FF2B5EF4-FFF2-40B4-BE49-F238E27FC236}">
                <a16:creationId xmlns:a16="http://schemas.microsoft.com/office/drawing/2014/main" id="{9F763536-5866-9C68-2A9A-5E41953BF7C5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5095875"/>
            <a:ext cx="2292350" cy="831850"/>
            <a:chOff x="827584" y="5233988"/>
            <a:chExt cx="2292350" cy="831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upo 97283">
              <a:extLst>
                <a:ext uri="{FF2B5EF4-FFF2-40B4-BE49-F238E27FC236}">
                  <a16:creationId xmlns:a16="http://schemas.microsoft.com/office/drawing/2014/main" id="{D37609F0-972D-BABA-8489-725F1EC510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584" y="5233988"/>
              <a:ext cx="2292350" cy="763587"/>
              <a:chOff x="816865" y="5233761"/>
              <a:chExt cx="2291680" cy="763702"/>
            </a:xfrm>
          </p:grpSpPr>
          <p:sp>
            <p:nvSpPr>
              <p:cNvPr id="36" name="Retângulo de cantos arredondados 13">
                <a:extLst>
                  <a:ext uri="{FF2B5EF4-FFF2-40B4-BE49-F238E27FC236}">
                    <a16:creationId xmlns:a16="http://schemas.microsoft.com/office/drawing/2014/main" id="{3D5E31F6-FCB7-7EFC-2975-70A3089CBA45}"/>
                  </a:ext>
                </a:extLst>
              </p:cNvPr>
              <p:cNvSpPr/>
              <p:nvPr/>
            </p:nvSpPr>
            <p:spPr bwMode="auto">
              <a:xfrm>
                <a:off x="816865" y="5233761"/>
                <a:ext cx="2291680" cy="436418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 prstMaterial="dkEdge">
                <a:bevelT w="139700" h="139700"/>
              </a:sp3d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292934"/>
                    </a:solidFill>
                    <a:latin typeface="Swis721 Blk BT" panose="020B0904030502020204" pitchFamily="34" charset="0"/>
                  </a:rPr>
                  <a:t>AÇÕES</a:t>
                </a:r>
                <a:endParaRPr lang="en-US" sz="3600" b="1" dirty="0">
                  <a:solidFill>
                    <a:srgbClr val="292934"/>
                  </a:solidFill>
                  <a:latin typeface="Swis721 Blk BT" panose="020B0904030502020204" pitchFamily="34" charset="0"/>
                </a:endParaRPr>
              </a:p>
            </p:txBody>
          </p:sp>
          <p:sp>
            <p:nvSpPr>
              <p:cNvPr id="37" name="Seta para baixo 58">
                <a:extLst>
                  <a:ext uri="{FF2B5EF4-FFF2-40B4-BE49-F238E27FC236}">
                    <a16:creationId xmlns:a16="http://schemas.microsoft.com/office/drawing/2014/main" id="{C7E3C565-C5A3-1A6D-B87B-7DA60F6EA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04903" y="5679216"/>
                <a:ext cx="315603" cy="318247"/>
              </a:xfrm>
              <a:prstGeom prst="downArrow">
                <a:avLst>
                  <a:gd name="adj1" fmla="val 50000"/>
                  <a:gd name="adj2" fmla="val 49999"/>
                </a:avLst>
              </a:prstGeom>
              <a:solidFill>
                <a:srgbClr val="FF0000">
                  <a:alpha val="45097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2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4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pt-BR" b="1">
                  <a:solidFill>
                    <a:srgbClr val="292934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5" name="CaixaDeTexto 7">
              <a:extLst>
                <a:ext uri="{FF2B5EF4-FFF2-40B4-BE49-F238E27FC236}">
                  <a16:creationId xmlns:a16="http://schemas.microsoft.com/office/drawing/2014/main" id="{88879BBA-21CE-4170-C3A6-13DA548CD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0598" y="5727353"/>
              <a:ext cx="1008112" cy="33858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rgbClr val="39435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394350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2400">
                  <a:solidFill>
                    <a:srgbClr val="394350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pt-BR" sz="1600" b="1" i="1">
                  <a:solidFill>
                    <a:srgbClr val="292934"/>
                  </a:solidFill>
                </a:rPr>
                <a:t>realizam</a:t>
              </a:r>
            </a:p>
          </p:txBody>
        </p:sp>
      </p:grpSp>
      <p:grpSp>
        <p:nvGrpSpPr>
          <p:cNvPr id="38" name="Grupo 9">
            <a:extLst>
              <a:ext uri="{FF2B5EF4-FFF2-40B4-BE49-F238E27FC236}">
                <a16:creationId xmlns:a16="http://schemas.microsoft.com/office/drawing/2014/main" id="{4010D1BD-55CD-0E5A-31D4-57BBDACF78EC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4291014"/>
            <a:ext cx="2603500" cy="866775"/>
            <a:chOff x="850900" y="4460875"/>
            <a:chExt cx="2604227" cy="8659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9" name="Grupo 97284">
              <a:extLst>
                <a:ext uri="{FF2B5EF4-FFF2-40B4-BE49-F238E27FC236}">
                  <a16:creationId xmlns:a16="http://schemas.microsoft.com/office/drawing/2014/main" id="{0D779020-6E1C-7F0F-2D63-11249DE14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900" y="4460875"/>
              <a:ext cx="2292350" cy="773113"/>
              <a:chOff x="816865" y="4461022"/>
              <a:chExt cx="2291680" cy="772739"/>
            </a:xfrm>
          </p:grpSpPr>
          <p:sp>
            <p:nvSpPr>
              <p:cNvPr id="41" name="Retângulo de cantos arredondados 16">
                <a:extLst>
                  <a:ext uri="{FF2B5EF4-FFF2-40B4-BE49-F238E27FC236}">
                    <a16:creationId xmlns:a16="http://schemas.microsoft.com/office/drawing/2014/main" id="{F927F5B0-C00A-9089-3E41-88368919A67B}"/>
                  </a:ext>
                </a:extLst>
              </p:cNvPr>
              <p:cNvSpPr/>
              <p:nvPr/>
            </p:nvSpPr>
            <p:spPr bwMode="auto">
              <a:xfrm>
                <a:off x="816865" y="4461022"/>
                <a:ext cx="2291680" cy="436418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 prstMaterial="dkEdge">
                <a:bevelT w="139700" h="139700"/>
              </a:sp3d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2000" b="1">
                    <a:solidFill>
                      <a:srgbClr val="292934"/>
                    </a:solidFill>
                    <a:latin typeface="Swis721 Blk BT" panose="020B0904030502020204" pitchFamily="34" charset="0"/>
                  </a:rPr>
                  <a:t>PRODUTOS</a:t>
                </a:r>
                <a:endParaRPr lang="en-US" sz="3600" b="1">
                  <a:solidFill>
                    <a:srgbClr val="292934"/>
                  </a:solidFill>
                  <a:latin typeface="Swis721 Blk BT" panose="020B0904030502020204" pitchFamily="34" charset="0"/>
                </a:endParaRPr>
              </a:p>
            </p:txBody>
          </p:sp>
          <p:sp>
            <p:nvSpPr>
              <p:cNvPr id="42" name="Seta para baixo 60">
                <a:extLst>
                  <a:ext uri="{FF2B5EF4-FFF2-40B4-BE49-F238E27FC236}">
                    <a16:creationId xmlns:a16="http://schemas.microsoft.com/office/drawing/2014/main" id="{F5CB6671-8965-5707-05B8-A57A48D60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04903" y="4915514"/>
                <a:ext cx="315603" cy="318247"/>
              </a:xfrm>
              <a:prstGeom prst="downArrow">
                <a:avLst>
                  <a:gd name="adj1" fmla="val 50000"/>
                  <a:gd name="adj2" fmla="val 49999"/>
                </a:avLst>
              </a:prstGeom>
              <a:solidFill>
                <a:srgbClr val="FF0000">
                  <a:alpha val="45097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2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4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pt-BR" b="1">
                  <a:solidFill>
                    <a:srgbClr val="292934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0" name="CaixaDeTexto 49">
              <a:extLst>
                <a:ext uri="{FF2B5EF4-FFF2-40B4-BE49-F238E27FC236}">
                  <a16:creationId xmlns:a16="http://schemas.microsoft.com/office/drawing/2014/main" id="{0A4F919D-A23F-2DAC-9541-1416AD6DB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9076" y="4988501"/>
              <a:ext cx="1416051" cy="33832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rgbClr val="39435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394350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2400">
                  <a:solidFill>
                    <a:srgbClr val="394350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pt-BR" sz="1600" b="1" i="1">
                  <a:solidFill>
                    <a:srgbClr val="292934"/>
                  </a:solidFill>
                </a:rPr>
                <a:t>que entregam</a:t>
              </a:r>
            </a:p>
          </p:txBody>
        </p:sp>
      </p:grpSp>
      <p:grpSp>
        <p:nvGrpSpPr>
          <p:cNvPr id="43" name="Grupo 11">
            <a:extLst>
              <a:ext uri="{FF2B5EF4-FFF2-40B4-BE49-F238E27FC236}">
                <a16:creationId xmlns:a16="http://schemas.microsoft.com/office/drawing/2014/main" id="{E357F689-7C7E-725D-B5B5-C5E0530A2D1E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3517900"/>
            <a:ext cx="2700338" cy="825500"/>
            <a:chOff x="863600" y="3687763"/>
            <a:chExt cx="2700069" cy="8258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4" name="Grupo 97285">
              <a:extLst>
                <a:ext uri="{FF2B5EF4-FFF2-40B4-BE49-F238E27FC236}">
                  <a16:creationId xmlns:a16="http://schemas.microsoft.com/office/drawing/2014/main" id="{DBD244D4-1A63-4C34-53CC-AF9FD1E3F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600" y="3687763"/>
              <a:ext cx="2290763" cy="769937"/>
              <a:chOff x="816865" y="3688283"/>
              <a:chExt cx="2291680" cy="770201"/>
            </a:xfrm>
          </p:grpSpPr>
          <p:sp>
            <p:nvSpPr>
              <p:cNvPr id="46" name="Retângulo de cantos arredondados 17">
                <a:extLst>
                  <a:ext uri="{FF2B5EF4-FFF2-40B4-BE49-F238E27FC236}">
                    <a16:creationId xmlns:a16="http://schemas.microsoft.com/office/drawing/2014/main" id="{8F028710-475C-2981-1959-C1478207DFFC}"/>
                  </a:ext>
                </a:extLst>
              </p:cNvPr>
              <p:cNvSpPr/>
              <p:nvPr/>
            </p:nvSpPr>
            <p:spPr bwMode="auto">
              <a:xfrm>
                <a:off x="816865" y="3688283"/>
                <a:ext cx="2291680" cy="436418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 prstMaterial="dkEdge">
                <a:bevelT w="139700" h="139700"/>
              </a:sp3d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2000" b="1">
                    <a:solidFill>
                      <a:srgbClr val="292934"/>
                    </a:solidFill>
                    <a:latin typeface="Swis721 Blk BT" panose="020B0904030502020204" pitchFamily="34" charset="0"/>
                  </a:rPr>
                  <a:t>RESULTADOS</a:t>
                </a:r>
                <a:endParaRPr lang="en-US" sz="3600" b="1">
                  <a:solidFill>
                    <a:srgbClr val="292934"/>
                  </a:solidFill>
                  <a:latin typeface="Swis721 Blk BT" panose="020B0904030502020204" pitchFamily="34" charset="0"/>
                </a:endParaRPr>
              </a:p>
            </p:txBody>
          </p:sp>
          <p:sp>
            <p:nvSpPr>
              <p:cNvPr id="47" name="Seta para baixo 61">
                <a:extLst>
                  <a:ext uri="{FF2B5EF4-FFF2-40B4-BE49-F238E27FC236}">
                    <a16:creationId xmlns:a16="http://schemas.microsoft.com/office/drawing/2014/main" id="{1651FCCF-7F42-E9D7-CEE5-FAAB58CB0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04903" y="4140237"/>
                <a:ext cx="315603" cy="318247"/>
              </a:xfrm>
              <a:prstGeom prst="downArrow">
                <a:avLst>
                  <a:gd name="adj1" fmla="val 50000"/>
                  <a:gd name="adj2" fmla="val 49999"/>
                </a:avLst>
              </a:prstGeom>
              <a:solidFill>
                <a:srgbClr val="FF0000">
                  <a:alpha val="45097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2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4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pt-BR" b="1">
                  <a:solidFill>
                    <a:srgbClr val="292934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5" name="CaixaDeTexto 50">
              <a:extLst>
                <a:ext uri="{FF2B5EF4-FFF2-40B4-BE49-F238E27FC236}">
                  <a16:creationId xmlns:a16="http://schemas.microsoft.com/office/drawing/2014/main" id="{21EF54B9-4234-EC7F-1350-D3728F09B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725" y="4174926"/>
              <a:ext cx="1439944" cy="33864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rgbClr val="39435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394350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2400">
                  <a:solidFill>
                    <a:srgbClr val="394350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pt-BR" sz="1600" b="1" i="1">
                  <a:solidFill>
                    <a:srgbClr val="292934"/>
                  </a:solidFill>
                </a:rPr>
                <a:t>que alcançam</a:t>
              </a:r>
            </a:p>
          </p:txBody>
        </p:sp>
      </p:grpSp>
      <p:grpSp>
        <p:nvGrpSpPr>
          <p:cNvPr id="48" name="Grupo 12">
            <a:extLst>
              <a:ext uri="{FF2B5EF4-FFF2-40B4-BE49-F238E27FC236}">
                <a16:creationId xmlns:a16="http://schemas.microsoft.com/office/drawing/2014/main" id="{6B3AE6A4-E56B-1769-287D-908962948566}"/>
              </a:ext>
            </a:extLst>
          </p:cNvPr>
          <p:cNvGrpSpPr>
            <a:grpSpLocks/>
          </p:cNvGrpSpPr>
          <p:nvPr/>
        </p:nvGrpSpPr>
        <p:grpSpPr bwMode="auto">
          <a:xfrm>
            <a:off x="2386014" y="2709863"/>
            <a:ext cx="2605087" cy="863600"/>
            <a:chOff x="850900" y="2916238"/>
            <a:chExt cx="2605689" cy="8629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9" name="Grupo 97286">
              <a:extLst>
                <a:ext uri="{FF2B5EF4-FFF2-40B4-BE49-F238E27FC236}">
                  <a16:creationId xmlns:a16="http://schemas.microsoft.com/office/drawing/2014/main" id="{BB9E0803-29A5-7086-10A7-55A1A57A2E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900" y="2916238"/>
              <a:ext cx="2292350" cy="766762"/>
              <a:chOff x="816865" y="2915544"/>
              <a:chExt cx="2291680" cy="767663"/>
            </a:xfrm>
          </p:grpSpPr>
          <p:sp>
            <p:nvSpPr>
              <p:cNvPr id="51" name="Retângulo de cantos arredondados 18">
                <a:extLst>
                  <a:ext uri="{FF2B5EF4-FFF2-40B4-BE49-F238E27FC236}">
                    <a16:creationId xmlns:a16="http://schemas.microsoft.com/office/drawing/2014/main" id="{4995C126-207E-F97F-EBEA-891A0C6045FF}"/>
                  </a:ext>
                </a:extLst>
              </p:cNvPr>
              <p:cNvSpPr/>
              <p:nvPr/>
            </p:nvSpPr>
            <p:spPr bwMode="auto">
              <a:xfrm>
                <a:off x="816865" y="2915544"/>
                <a:ext cx="2291680" cy="436418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 prstMaterial="dkEdge">
                <a:bevelT w="139700" h="139700"/>
              </a:sp3d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2000" b="1">
                    <a:solidFill>
                      <a:srgbClr val="292934"/>
                    </a:solidFill>
                    <a:latin typeface="Swis721 Blk BT" panose="020B0904030502020204" pitchFamily="34" charset="0"/>
                  </a:rPr>
                  <a:t>IMPACTOS</a:t>
                </a:r>
              </a:p>
            </p:txBody>
          </p:sp>
          <p:sp>
            <p:nvSpPr>
              <p:cNvPr id="52" name="Seta para baixo 62">
                <a:extLst>
                  <a:ext uri="{FF2B5EF4-FFF2-40B4-BE49-F238E27FC236}">
                    <a16:creationId xmlns:a16="http://schemas.microsoft.com/office/drawing/2014/main" id="{640957DA-EC53-D790-CFC6-72B5F285E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804903" y="3364960"/>
                <a:ext cx="315603" cy="318247"/>
              </a:xfrm>
              <a:prstGeom prst="downArrow">
                <a:avLst>
                  <a:gd name="adj1" fmla="val 50000"/>
                  <a:gd name="adj2" fmla="val 49999"/>
                </a:avLst>
              </a:prstGeom>
              <a:solidFill>
                <a:srgbClr val="FF0000">
                  <a:alpha val="45097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 sz="32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4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39435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pt-BR" b="1">
                  <a:solidFill>
                    <a:srgbClr val="292934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0" name="CaixaDeTexto 51">
              <a:extLst>
                <a:ext uri="{FF2B5EF4-FFF2-40B4-BE49-F238E27FC236}">
                  <a16:creationId xmlns:a16="http://schemas.microsoft.com/office/drawing/2014/main" id="{3D6440C2-743D-AAF9-AD8D-FF4D5B25A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722" y="3440837"/>
              <a:ext cx="1336867" cy="33837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§"/>
                <a:defRPr sz="3200">
                  <a:solidFill>
                    <a:srgbClr val="39435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394350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ü"/>
                <a:defRPr sz="2400">
                  <a:solidFill>
                    <a:srgbClr val="394350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39435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pt-BR" sz="1600" b="1" i="1">
                  <a:solidFill>
                    <a:srgbClr val="292934"/>
                  </a:solidFill>
                </a:rPr>
                <a:t>que causam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4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5C7D08-D677-05B6-5234-00ACBB99445D}"/>
              </a:ext>
            </a:extLst>
          </p:cNvPr>
          <p:cNvSpPr/>
          <p:nvPr/>
        </p:nvSpPr>
        <p:spPr>
          <a:xfrm>
            <a:off x="7726363" y="5462588"/>
            <a:ext cx="2546350" cy="819150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Explicitar os custos de implementação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 recursos suficientes?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Necessita de novas fontes de financiamento?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Prever alocação no PPA, LDO e LOA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3D9832-DFA4-00B2-92F9-1E55D72C8608}"/>
              </a:ext>
            </a:extLst>
          </p:cNvPr>
          <p:cNvSpPr/>
          <p:nvPr/>
        </p:nvSpPr>
        <p:spPr>
          <a:xfrm>
            <a:off x="7726363" y="3276601"/>
            <a:ext cx="2546350" cy="881063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executado diretamente:</a:t>
            </a:r>
          </a:p>
          <a:p>
            <a:pPr marL="254000" marR="0" lvl="0" indent="-1714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Desdobrar as tarefas em Planos de Ação</a:t>
            </a:r>
          </a:p>
          <a:p>
            <a:pPr marL="254000" marR="0" lvl="0" indent="-1714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Regulamentar rotinas e procedimentos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terceirizado:</a:t>
            </a:r>
          </a:p>
          <a:p>
            <a:pPr marL="273050" marR="0" lvl="0" indent="-1778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	Licitar ou firmar parcerias?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5F09580-4068-40B8-4165-DCF24D416A1D}"/>
              </a:ext>
            </a:extLst>
          </p:cNvPr>
          <p:cNvSpPr/>
          <p:nvPr/>
        </p:nvSpPr>
        <p:spPr>
          <a:xfrm>
            <a:off x="4144964" y="5772150"/>
            <a:ext cx="2117725" cy="717550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Será uma atividade permanente? 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 projeto com prazo determinado?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Definir cronograma de execução.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3B95449-D828-F25F-4ACF-3D67B6355ADE}"/>
              </a:ext>
            </a:extLst>
          </p:cNvPr>
          <p:cNvSpPr/>
          <p:nvPr/>
        </p:nvSpPr>
        <p:spPr>
          <a:xfrm>
            <a:off x="4151314" y="4521200"/>
            <a:ext cx="2111375" cy="852488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 Secretaria/Departamento? 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Várias Secretarias?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 ser terceirizado?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Será por contrato ou parceria?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Indicação de Equipes responsáveis.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0D5AA81-F0A1-DC41-B1A7-4E18B7372B2B}"/>
              </a:ext>
            </a:extLst>
          </p:cNvPr>
          <p:cNvSpPr/>
          <p:nvPr/>
        </p:nvSpPr>
        <p:spPr>
          <a:xfrm>
            <a:off x="4114800" y="3368675"/>
            <a:ext cx="2147888" cy="852488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Envolve uma região do município?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Será desenvolvido em prédios/áreas públicas?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 ser realizado em ambientes privados?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B34A34D-05E7-8A87-41E1-73733AC1353F}"/>
              </a:ext>
            </a:extLst>
          </p:cNvPr>
          <p:cNvSpPr/>
          <p:nvPr/>
        </p:nvSpPr>
        <p:spPr>
          <a:xfrm>
            <a:off x="4106864" y="2216150"/>
            <a:ext cx="2149475" cy="852488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projeto ou atividade nova?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acréscimo a um projeto pré-existente?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 um programa de outro ente federado ao qual vamos aderir?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B0C7AAA-E06B-5716-7457-4BCB4E736444}"/>
              </a:ext>
            </a:extLst>
          </p:cNvPr>
          <p:cNvSpPr/>
          <p:nvPr/>
        </p:nvSpPr>
        <p:spPr>
          <a:xfrm>
            <a:off x="4135438" y="1052514"/>
            <a:ext cx="1839912" cy="795337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Promessa de campanha?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Diretriz de Governo?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Exigência legal?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Demanda social?</a:t>
            </a:r>
          </a:p>
          <a:p>
            <a:pPr marL="82550" marR="0" lvl="0" indent="-8255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Proatividade?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624A353-6258-2A71-0A61-4A4F161791CF}"/>
              </a:ext>
            </a:extLst>
          </p:cNvPr>
          <p:cNvGrpSpPr/>
          <p:nvPr/>
        </p:nvGrpSpPr>
        <p:grpSpPr>
          <a:xfrm>
            <a:off x="1708150" y="910938"/>
            <a:ext cx="2324982" cy="1005894"/>
            <a:chOff x="3505080" y="1054953"/>
            <a:chExt cx="2324982" cy="1659563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10" name="Placa 9">
              <a:extLst>
                <a:ext uri="{FF2B5EF4-FFF2-40B4-BE49-F238E27FC236}">
                  <a16:creationId xmlns:a16="http://schemas.microsoft.com/office/drawing/2014/main" id="{53C6F98A-2065-F146-202A-B8B255043EA5}"/>
                </a:ext>
              </a:extLst>
            </p:cNvPr>
            <p:cNvSpPr/>
            <p:nvPr/>
          </p:nvSpPr>
          <p:spPr>
            <a:xfrm>
              <a:off x="3505080" y="1198969"/>
              <a:ext cx="2324982" cy="1515547"/>
            </a:xfrm>
            <a:prstGeom prst="plaque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(WHY)</a:t>
              </a:r>
              <a:endParaRPr kumimoji="0" lang="pt-BR" sz="1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 QUE FAZER?</a:t>
              </a:r>
              <a:endPara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Descrever os motivos para a realização das ações</a:t>
              </a:r>
            </a:p>
          </p:txBody>
        </p:sp>
        <p:pic>
          <p:nvPicPr>
            <p:cNvPr id="11" name="Gráfico 17" descr="Selo 1 com preenchimento sólido">
              <a:extLst>
                <a:ext uri="{FF2B5EF4-FFF2-40B4-BE49-F238E27FC236}">
                  <a16:creationId xmlns:a16="http://schemas.microsoft.com/office/drawing/2014/main" id="{A6E5C261-F785-DAFA-F398-801C2BE4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727" y="1054953"/>
              <a:ext cx="573847" cy="61133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D71A257-B313-20E6-8E70-4105BAFCDA71}"/>
              </a:ext>
            </a:extLst>
          </p:cNvPr>
          <p:cNvGrpSpPr/>
          <p:nvPr/>
        </p:nvGrpSpPr>
        <p:grpSpPr>
          <a:xfrm>
            <a:off x="1703512" y="2048878"/>
            <a:ext cx="2324982" cy="1020083"/>
            <a:chOff x="5991434" y="1406901"/>
            <a:chExt cx="2324982" cy="1682973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13" name="Placa 12">
              <a:extLst>
                <a:ext uri="{FF2B5EF4-FFF2-40B4-BE49-F238E27FC236}">
                  <a16:creationId xmlns:a16="http://schemas.microsoft.com/office/drawing/2014/main" id="{A0ECA427-0376-35E0-2655-D2707A1789CB}"/>
                </a:ext>
              </a:extLst>
            </p:cNvPr>
            <p:cNvSpPr/>
            <p:nvPr/>
          </p:nvSpPr>
          <p:spPr>
            <a:xfrm>
              <a:off x="5991434" y="1574327"/>
              <a:ext cx="2324982" cy="1515547"/>
            </a:xfrm>
            <a:prstGeom prst="plaque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(WHAT)</a:t>
              </a:r>
              <a:endParaRPr kumimoji="0" lang="pt-BR" sz="1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 QUE FAZER?</a:t>
              </a:r>
              <a:endPara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Descrever as ações que serão realizadas</a:t>
              </a:r>
            </a:p>
          </p:txBody>
        </p:sp>
        <p:pic>
          <p:nvPicPr>
            <p:cNvPr id="14" name="Gráfico 18" descr="Crachá com preenchimento sólido">
              <a:extLst>
                <a:ext uri="{FF2B5EF4-FFF2-40B4-BE49-F238E27FC236}">
                  <a16:creationId xmlns:a16="http://schemas.microsoft.com/office/drawing/2014/main" id="{2D412EB9-9FB6-0470-66B5-A8477A749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220782" y="1406901"/>
              <a:ext cx="570887" cy="60817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CABFFBA-F4F7-1355-3300-65FB41C4F35E}"/>
              </a:ext>
            </a:extLst>
          </p:cNvPr>
          <p:cNvGrpSpPr/>
          <p:nvPr/>
        </p:nvGrpSpPr>
        <p:grpSpPr>
          <a:xfrm>
            <a:off x="1703512" y="3198078"/>
            <a:ext cx="2324982" cy="1023010"/>
            <a:chOff x="5768008" y="3068960"/>
            <a:chExt cx="2324982" cy="1687801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16" name="Placa 15">
              <a:extLst>
                <a:ext uri="{FF2B5EF4-FFF2-40B4-BE49-F238E27FC236}">
                  <a16:creationId xmlns:a16="http://schemas.microsoft.com/office/drawing/2014/main" id="{1E3619D1-44D9-74DE-D7E1-18AF248D573B}"/>
                </a:ext>
              </a:extLst>
            </p:cNvPr>
            <p:cNvSpPr/>
            <p:nvPr/>
          </p:nvSpPr>
          <p:spPr>
            <a:xfrm>
              <a:off x="5768008" y="3241214"/>
              <a:ext cx="2324982" cy="1515547"/>
            </a:xfrm>
            <a:prstGeom prst="plaqu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(WHERE)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ONDE SERÁ FEITO?</a:t>
              </a:r>
              <a:endPara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Indicar os locais onde as ações serão realizadas</a:t>
              </a:r>
            </a:p>
          </p:txBody>
        </p:sp>
        <p:pic>
          <p:nvPicPr>
            <p:cNvPr id="17" name="Gráfico 19" descr="Selo 3 com preenchimento sólido">
              <a:extLst>
                <a:ext uri="{FF2B5EF4-FFF2-40B4-BE49-F238E27FC236}">
                  <a16:creationId xmlns:a16="http://schemas.microsoft.com/office/drawing/2014/main" id="{CDDEE716-D717-85C5-5BEE-BD863F857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09935" y="3068960"/>
              <a:ext cx="570887" cy="60817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D995D41-CBD8-E043-F34E-BA2C0F745268}"/>
              </a:ext>
            </a:extLst>
          </p:cNvPr>
          <p:cNvGrpSpPr/>
          <p:nvPr/>
        </p:nvGrpSpPr>
        <p:grpSpPr>
          <a:xfrm>
            <a:off x="1703512" y="5517232"/>
            <a:ext cx="2324982" cy="1009090"/>
            <a:chOff x="2188334" y="4737406"/>
            <a:chExt cx="2324982" cy="1664836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19" name="Placa 18">
              <a:extLst>
                <a:ext uri="{FF2B5EF4-FFF2-40B4-BE49-F238E27FC236}">
                  <a16:creationId xmlns:a16="http://schemas.microsoft.com/office/drawing/2014/main" id="{125ACDA4-BC61-2CCC-9D38-9AAF64196C3B}"/>
                </a:ext>
              </a:extLst>
            </p:cNvPr>
            <p:cNvSpPr/>
            <p:nvPr/>
          </p:nvSpPr>
          <p:spPr>
            <a:xfrm>
              <a:off x="2188334" y="4886695"/>
              <a:ext cx="2324982" cy="1515547"/>
            </a:xfrm>
            <a:prstGeom prst="plaqu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(WHEN)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QUANDO SERÁ FEITO?</a:t>
              </a:r>
              <a:endPara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Prazos para a realização das ações</a:t>
              </a:r>
            </a:p>
          </p:txBody>
        </p:sp>
        <p:pic>
          <p:nvPicPr>
            <p:cNvPr id="20" name="Gráfico 20" descr="Selo 5 com preenchimento sólido">
              <a:extLst>
                <a:ext uri="{FF2B5EF4-FFF2-40B4-BE49-F238E27FC236}">
                  <a16:creationId xmlns:a16="http://schemas.microsoft.com/office/drawing/2014/main" id="{8491DC45-2479-657D-D0E2-0F3FF23E9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409535" y="4737406"/>
              <a:ext cx="570887" cy="60817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1372A79-4F63-41D4-003F-01914BFBB6F6}"/>
              </a:ext>
            </a:extLst>
          </p:cNvPr>
          <p:cNvGrpSpPr/>
          <p:nvPr/>
        </p:nvGrpSpPr>
        <p:grpSpPr>
          <a:xfrm>
            <a:off x="1703512" y="4364126"/>
            <a:ext cx="2324982" cy="1009090"/>
            <a:chOff x="4759896" y="4737406"/>
            <a:chExt cx="2324982" cy="1664836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22" name="Placa 21">
              <a:extLst>
                <a:ext uri="{FF2B5EF4-FFF2-40B4-BE49-F238E27FC236}">
                  <a16:creationId xmlns:a16="http://schemas.microsoft.com/office/drawing/2014/main" id="{FAF13F74-27A4-BC1E-9DCD-D22935AE649E}"/>
                </a:ext>
              </a:extLst>
            </p:cNvPr>
            <p:cNvSpPr/>
            <p:nvPr/>
          </p:nvSpPr>
          <p:spPr>
            <a:xfrm>
              <a:off x="4759896" y="4886695"/>
              <a:ext cx="2324982" cy="1515547"/>
            </a:xfrm>
            <a:prstGeom prst="plaque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(WHO)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QUEM FARÁ?</a:t>
              </a:r>
              <a:endPara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Pessoa ou Equipe responsável pela implementação das ações</a:t>
              </a:r>
            </a:p>
          </p:txBody>
        </p:sp>
        <p:pic>
          <p:nvPicPr>
            <p:cNvPr id="23" name="Gráfico 21" descr="Selo 4 com preenchimento sólido">
              <a:extLst>
                <a:ext uri="{FF2B5EF4-FFF2-40B4-BE49-F238E27FC236}">
                  <a16:creationId xmlns:a16="http://schemas.microsoft.com/office/drawing/2014/main" id="{9F3B23E3-CD42-92C7-8BAC-02F17370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001823" y="4737406"/>
              <a:ext cx="570887" cy="60817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F08F99D-092D-BAB2-981C-CAE612E4B467}"/>
              </a:ext>
            </a:extLst>
          </p:cNvPr>
          <p:cNvGrpSpPr/>
          <p:nvPr/>
        </p:nvGrpSpPr>
        <p:grpSpPr>
          <a:xfrm>
            <a:off x="7032104" y="2184392"/>
            <a:ext cx="2324982" cy="1010298"/>
            <a:chOff x="1180222" y="3093468"/>
            <a:chExt cx="2324982" cy="1666830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25" name="Placa 24">
              <a:extLst>
                <a:ext uri="{FF2B5EF4-FFF2-40B4-BE49-F238E27FC236}">
                  <a16:creationId xmlns:a16="http://schemas.microsoft.com/office/drawing/2014/main" id="{FCF9104A-C3FC-C5AC-0497-0A3D49E1E55E}"/>
                </a:ext>
              </a:extLst>
            </p:cNvPr>
            <p:cNvSpPr/>
            <p:nvPr/>
          </p:nvSpPr>
          <p:spPr>
            <a:xfrm>
              <a:off x="1180222" y="3244751"/>
              <a:ext cx="2324982" cy="1515547"/>
            </a:xfrm>
            <a:prstGeom prst="plaque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(HOW)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COMO FAZER?</a:t>
              </a:r>
              <a:endPara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Descrever como as ações serão executadas</a:t>
              </a:r>
            </a:p>
          </p:txBody>
        </p:sp>
        <p:pic>
          <p:nvPicPr>
            <p:cNvPr id="26" name="Gráfico 22" descr="Selo 6 com preenchimento sólido">
              <a:extLst>
                <a:ext uri="{FF2B5EF4-FFF2-40B4-BE49-F238E27FC236}">
                  <a16:creationId xmlns:a16="http://schemas.microsoft.com/office/drawing/2014/main" id="{E0B11185-9CA4-83C1-5C0B-A428FAE4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401423" y="3093468"/>
              <a:ext cx="570887" cy="60817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93E60D4-BBE3-B755-27B1-A66D242EDB68}"/>
              </a:ext>
            </a:extLst>
          </p:cNvPr>
          <p:cNvGrpSpPr/>
          <p:nvPr/>
        </p:nvGrpSpPr>
        <p:grpSpPr>
          <a:xfrm>
            <a:off x="7080259" y="4340806"/>
            <a:ext cx="2324982" cy="1020083"/>
            <a:chOff x="1018726" y="1406901"/>
            <a:chExt cx="2324982" cy="1682973"/>
          </a:xfrm>
          <a:effectLst>
            <a:outerShdw blurRad="177800" dist="38100" dir="2700000" sx="103000" sy="103000" algn="tl" rotWithShape="0">
              <a:prstClr val="black">
                <a:alpha val="78000"/>
              </a:prstClr>
            </a:outerShdw>
          </a:effectLst>
        </p:grpSpPr>
        <p:sp>
          <p:nvSpPr>
            <p:cNvPr id="28" name="Placa 27">
              <a:extLst>
                <a:ext uri="{FF2B5EF4-FFF2-40B4-BE49-F238E27FC236}">
                  <a16:creationId xmlns:a16="http://schemas.microsoft.com/office/drawing/2014/main" id="{ADD37255-5CC9-B4B5-234D-0AE2C92B084C}"/>
                </a:ext>
              </a:extLst>
            </p:cNvPr>
            <p:cNvSpPr/>
            <p:nvPr/>
          </p:nvSpPr>
          <p:spPr>
            <a:xfrm>
              <a:off x="1018726" y="1574327"/>
              <a:ext cx="2324982" cy="1515547"/>
            </a:xfrm>
            <a:prstGeom prst="plaque">
              <a:avLst/>
            </a:prstGeom>
            <a:solidFill>
              <a:srgbClr val="FFC000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</a:t>
              </a:r>
              <a:r>
                <a:rPr kumimoji="0" lang="pt-BR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(HOW MUCH)</a:t>
              </a:r>
              <a:endParaRPr kumimoji="0" lang="pt-BR" sz="1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QUANTO CUSTA?</a:t>
              </a:r>
              <a:endPara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Descrever os custos necessários para desenvolver as ações</a:t>
              </a:r>
            </a:p>
          </p:txBody>
        </p:sp>
        <p:pic>
          <p:nvPicPr>
            <p:cNvPr id="29" name="Gráfico 23" descr="Selo 7 com preenchimento sólido">
              <a:extLst>
                <a:ext uri="{FF2B5EF4-FFF2-40B4-BE49-F238E27FC236}">
                  <a16:creationId xmlns:a16="http://schemas.microsoft.com/office/drawing/2014/main" id="{585F5085-C65C-95B6-ED88-344C409D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40355" y="1406901"/>
              <a:ext cx="573847" cy="6113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" name="Elipse 29">
            <a:extLst>
              <a:ext uri="{FF2B5EF4-FFF2-40B4-BE49-F238E27FC236}">
                <a16:creationId xmlns:a16="http://schemas.microsoft.com/office/drawing/2014/main" id="{7113514B-B974-0F91-E9D7-DEA103FEC465}"/>
              </a:ext>
            </a:extLst>
          </p:cNvPr>
          <p:cNvSpPr/>
          <p:nvPr/>
        </p:nvSpPr>
        <p:spPr>
          <a:xfrm>
            <a:off x="6340475" y="933450"/>
            <a:ext cx="2482850" cy="1011238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Política Pública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1374FAEB-8140-AC46-4BD3-5A88927E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5400"/>
            <a:ext cx="9144000" cy="523291"/>
          </a:xfrm>
          <a:prstGeom prst="rect">
            <a:avLst/>
          </a:prstGeom>
          <a:gradFill rotWithShape="0">
            <a:gsLst>
              <a:gs pos="0">
                <a:srgbClr val="F39840">
                  <a:gamma/>
                  <a:shade val="69804"/>
                  <a:invGamma/>
                </a:srgbClr>
              </a:gs>
              <a:gs pos="50000">
                <a:srgbClr val="F39840"/>
              </a:gs>
              <a:gs pos="100000">
                <a:srgbClr val="F39840">
                  <a:gamma/>
                  <a:shade val="69804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lIns="67866" tIns="33338" rIns="67866" bIns="33338" anchor="ctr"/>
          <a:lstStyle/>
          <a:p>
            <a:pPr algn="ctr" defTabSz="33694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pt-BR" alt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anose="020B0604020202020204" pitchFamily="34" charset="0"/>
              </a:rPr>
              <a:t>Organizando os projetos...  (5W 2H)</a:t>
            </a:r>
          </a:p>
        </p:txBody>
      </p:sp>
    </p:spTree>
    <p:extLst>
      <p:ext uri="{BB962C8B-B14F-4D97-AF65-F5344CB8AC3E}">
        <p14:creationId xmlns:p14="http://schemas.microsoft.com/office/powerpoint/2010/main" val="40142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 autoUpdateAnimBg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524000" y="204881"/>
            <a:ext cx="9144000" cy="738721"/>
          </a:xfrm>
          <a:prstGeom prst="rect">
            <a:avLst/>
          </a:prstGeom>
          <a:gradFill>
            <a:gsLst>
              <a:gs pos="84000">
                <a:schemeClr val="bg1"/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anchor="ctr" anchorCtr="1">
            <a:noAutofit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t-BR" sz="3200" b="1" kern="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Desafios para o desenvolvimento sustentável</a:t>
            </a:r>
          </a:p>
        </p:txBody>
      </p:sp>
      <p:pic>
        <p:nvPicPr>
          <p:cNvPr id="5" name="Espaço Reservado para Conteúd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830" y="1173194"/>
            <a:ext cx="7520225" cy="517543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 rot="16200000">
            <a:off x="5170144" y="3527820"/>
            <a:ext cx="36742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>
              <a:buSzPct val="60000"/>
              <a:defRPr/>
            </a:pPr>
            <a:r>
              <a:rPr lang="pt-BR" sz="4400" dirty="0">
                <a:latin typeface="Calibri" panose="020F0502020204030204" pitchFamily="34" charset="0"/>
              </a:rPr>
              <a:t>GOVERNANÇA</a:t>
            </a:r>
          </a:p>
        </p:txBody>
      </p:sp>
    </p:spTree>
    <p:extLst>
      <p:ext uri="{BB962C8B-B14F-4D97-AF65-F5344CB8AC3E}">
        <p14:creationId xmlns:p14="http://schemas.microsoft.com/office/powerpoint/2010/main" val="86175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2B78399-2F58-F462-64B5-A16D4989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4201"/>
          </a:xfrm>
          <a:prstGeom prst="rect">
            <a:avLst/>
          </a:prstGeom>
          <a:gradFill rotWithShape="0">
            <a:gsLst>
              <a:gs pos="0">
                <a:srgbClr val="F39840">
                  <a:gamma/>
                  <a:shade val="69804"/>
                  <a:invGamma/>
                </a:srgbClr>
              </a:gs>
              <a:gs pos="50000">
                <a:srgbClr val="F39840"/>
              </a:gs>
              <a:gs pos="100000">
                <a:srgbClr val="F39840">
                  <a:gamma/>
                  <a:shade val="69804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lIns="67866" tIns="33338" rIns="67866" bIns="33338" anchor="ctr"/>
          <a:lstStyle/>
          <a:p>
            <a:pPr algn="r" defTabSz="336947">
              <a:buClr>
                <a:srgbClr val="000000"/>
              </a:buClr>
              <a:buSzPct val="100000"/>
              <a:defRPr/>
            </a:pPr>
            <a:r>
              <a:rPr lang="pt-BR" alt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Planejamento na prática...</a:t>
            </a:r>
          </a:p>
        </p:txBody>
      </p:sp>
      <p:sp>
        <p:nvSpPr>
          <p:cNvPr id="3" name="Seta: Curva para Baixo 2">
            <a:extLst>
              <a:ext uri="{FF2B5EF4-FFF2-40B4-BE49-F238E27FC236}">
                <a16:creationId xmlns:a16="http://schemas.microsoft.com/office/drawing/2014/main" id="{CBF9C61B-E5B5-2FED-AD98-7EEECE59322F}"/>
              </a:ext>
            </a:extLst>
          </p:cNvPr>
          <p:cNvSpPr/>
          <p:nvPr/>
        </p:nvSpPr>
        <p:spPr>
          <a:xfrm rot="6510325">
            <a:off x="1698286" y="1971572"/>
            <a:ext cx="2016490" cy="1322536"/>
          </a:xfrm>
          <a:prstGeom prst="curvedDownArrow">
            <a:avLst>
              <a:gd name="adj1" fmla="val 25000"/>
              <a:gd name="adj2" fmla="val 56953"/>
              <a:gd name="adj3" fmla="val 208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Retângulo de cantos arredondados 5">
            <a:extLst>
              <a:ext uri="{FF2B5EF4-FFF2-40B4-BE49-F238E27FC236}">
                <a16:creationId xmlns:a16="http://schemas.microsoft.com/office/drawing/2014/main" id="{F8DE2421-B995-4ECB-3C1E-49F876D87C03}"/>
              </a:ext>
            </a:extLst>
          </p:cNvPr>
          <p:cNvSpPr/>
          <p:nvPr/>
        </p:nvSpPr>
        <p:spPr bwMode="auto">
          <a:xfrm>
            <a:off x="2417473" y="5465625"/>
            <a:ext cx="1974274" cy="852054"/>
          </a:xfrm>
          <a:prstGeom prst="roundRect">
            <a:avLst/>
          </a:prstGeom>
          <a:solidFill>
            <a:srgbClr val="99FF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INSUMOS</a:t>
            </a:r>
          </a:p>
        </p:txBody>
      </p:sp>
      <p:sp>
        <p:nvSpPr>
          <p:cNvPr id="5" name="Explosão 2 11">
            <a:extLst>
              <a:ext uri="{FF2B5EF4-FFF2-40B4-BE49-F238E27FC236}">
                <a16:creationId xmlns:a16="http://schemas.microsoft.com/office/drawing/2014/main" id="{C2F78AE8-4C04-49BD-CDE8-53858DD09CF5}"/>
              </a:ext>
            </a:extLst>
          </p:cNvPr>
          <p:cNvSpPr/>
          <p:nvPr/>
        </p:nvSpPr>
        <p:spPr bwMode="auto">
          <a:xfrm rot="21310873">
            <a:off x="1656836" y="298052"/>
            <a:ext cx="4377965" cy="2680717"/>
          </a:xfrm>
          <a:prstGeom prst="irregularSeal2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tIns="0" rIns="0" bIns="0" anchor="ctr" anchorCtr="1"/>
          <a:lstStyle/>
          <a:p>
            <a:pPr algn="ctr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Problema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:</a:t>
            </a:r>
          </a:p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PRECARIEDADE DO ACESSO AO DESTINO TURÍSTICO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CB4052-5AF2-AC8F-BF50-93FAA813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043" y="5511452"/>
            <a:ext cx="469872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Recursos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disponíveis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no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Orçamento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do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Município</a:t>
            </a:r>
            <a:endParaRPr lang="en-US" altLang="pt-BR" sz="1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Infraestrutura (equipamentos, materiais, instalações)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Recursos humanos disponibilizados e capacitados</a:t>
            </a:r>
            <a:endParaRPr lang="en-US" altLang="pt-BR" sz="1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C470DB-5E63-68D9-94C4-C43A8B836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509" y="4543251"/>
            <a:ext cx="479810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Programa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recuperação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estradas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ruas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avenidas</a:t>
            </a:r>
            <a:endParaRPr lang="en-US" altLang="pt-BR" sz="1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Serviços de saneamento e urbanização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Concessão de licenciamentos urbanísticos</a:t>
            </a:r>
            <a:endParaRPr lang="en-US" altLang="pt-BR" sz="1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0BDBCE0-82F5-7B92-2C28-85038E59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315" y="3572767"/>
            <a:ext cx="4112023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Quilômetros de vias recuperadas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Instalações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de redes de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tratamento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esgoto</a:t>
            </a:r>
            <a:endParaRPr lang="pt-BR" altLang="pt-BR" sz="14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Número de licenças emitidas</a:t>
            </a:r>
            <a:endParaRPr lang="en-US" altLang="pt-BR" sz="14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142FDC-B50A-AA3B-3027-87B9C49A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4601" y="2632840"/>
            <a:ext cx="2766968" cy="73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Melhoria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do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acesso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destino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final do </a:t>
            </a:r>
            <a:r>
              <a:rPr lang="en-US" altLang="pt-BR" sz="14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ano</a:t>
            </a:r>
            <a:r>
              <a:rPr lang="en-US" altLang="pt-BR" sz="14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(com base </a:t>
            </a:r>
            <a:r>
              <a:rPr lang="en-US" altLang="pt-BR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nos</a:t>
            </a:r>
            <a:r>
              <a:rPr lang="en-US" altLang="pt-BR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indicadores</a:t>
            </a:r>
            <a:r>
              <a:rPr lang="en-US" altLang="pt-BR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8AB166-D82C-76A8-66CE-101C5E9F7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716" y="1609295"/>
            <a:ext cx="155255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Manutenção</a:t>
            </a:r>
            <a:r>
              <a:rPr lang="en-US" altLang="pt-B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, a </a:t>
            </a:r>
            <a:r>
              <a:rPr lang="en-US" altLang="pt-BR" sz="1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longo</a:t>
            </a:r>
            <a:r>
              <a:rPr lang="en-US" altLang="pt-B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pt-BR" sz="1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prazo</a:t>
            </a:r>
            <a:r>
              <a:rPr lang="en-US" altLang="pt-B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, das </a:t>
            </a:r>
            <a:r>
              <a:rPr lang="en-US" altLang="pt-BR" sz="1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condições</a:t>
            </a:r>
            <a:r>
              <a:rPr lang="en-US" altLang="pt-B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altLang="pt-BR" sz="1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acesso</a:t>
            </a:r>
            <a:r>
              <a:rPr lang="en-US" altLang="pt-B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11" name="Grupo 1">
            <a:extLst>
              <a:ext uri="{FF2B5EF4-FFF2-40B4-BE49-F238E27FC236}">
                <a16:creationId xmlns:a16="http://schemas.microsoft.com/office/drawing/2014/main" id="{50E6FB78-0D18-B81D-DA9E-97775FBC22FD}"/>
              </a:ext>
            </a:extLst>
          </p:cNvPr>
          <p:cNvGrpSpPr>
            <a:grpSpLocks/>
          </p:cNvGrpSpPr>
          <p:nvPr/>
        </p:nvGrpSpPr>
        <p:grpSpPr bwMode="auto">
          <a:xfrm>
            <a:off x="3058286" y="4498975"/>
            <a:ext cx="2557462" cy="920750"/>
            <a:chOff x="1246909" y="4499270"/>
            <a:chExt cx="2556163" cy="919733"/>
          </a:xfrm>
        </p:grpSpPr>
        <p:sp>
          <p:nvSpPr>
            <p:cNvPr id="12" name="Retângulo de cantos arredondados 7">
              <a:extLst>
                <a:ext uri="{FF2B5EF4-FFF2-40B4-BE49-F238E27FC236}">
                  <a16:creationId xmlns:a16="http://schemas.microsoft.com/office/drawing/2014/main" id="{9D164B7A-4D9E-CE98-4899-D9A4A07C0D7F}"/>
                </a:ext>
              </a:extLst>
            </p:cNvPr>
            <p:cNvSpPr/>
            <p:nvPr/>
          </p:nvSpPr>
          <p:spPr bwMode="auto">
            <a:xfrm>
              <a:off x="1828798" y="4499270"/>
              <a:ext cx="1974274" cy="852054"/>
            </a:xfrm>
            <a:prstGeom prst="roundRect">
              <a:avLst/>
            </a:prstGeom>
            <a:solidFill>
              <a:srgbClr val="33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AÇÕES</a:t>
              </a:r>
            </a:p>
          </p:txBody>
        </p:sp>
        <p:sp>
          <p:nvSpPr>
            <p:cNvPr id="13" name="Seta dobrada 13">
              <a:extLst>
                <a:ext uri="{FF2B5EF4-FFF2-40B4-BE49-F238E27FC236}">
                  <a16:creationId xmlns:a16="http://schemas.microsoft.com/office/drawing/2014/main" id="{F4513DFC-0F83-D779-601B-19A9F8DDCF59}"/>
                </a:ext>
              </a:extLst>
            </p:cNvPr>
            <p:cNvSpPr/>
            <p:nvPr/>
          </p:nvSpPr>
          <p:spPr bwMode="auto">
            <a:xfrm>
              <a:off x="1246909" y="4848134"/>
              <a:ext cx="561690" cy="570869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upo 2">
            <a:extLst>
              <a:ext uri="{FF2B5EF4-FFF2-40B4-BE49-F238E27FC236}">
                <a16:creationId xmlns:a16="http://schemas.microsoft.com/office/drawing/2014/main" id="{536F0BC9-5224-816F-C4E5-812545804DED}"/>
              </a:ext>
            </a:extLst>
          </p:cNvPr>
          <p:cNvGrpSpPr>
            <a:grpSpLocks/>
          </p:cNvGrpSpPr>
          <p:nvPr/>
        </p:nvGrpSpPr>
        <p:grpSpPr bwMode="auto">
          <a:xfrm>
            <a:off x="4372209" y="3532188"/>
            <a:ext cx="2339398" cy="927100"/>
            <a:chOff x="2556163" y="3532915"/>
            <a:chExt cx="2573482" cy="926676"/>
          </a:xfrm>
        </p:grpSpPr>
        <p:sp>
          <p:nvSpPr>
            <p:cNvPr id="15" name="Retângulo de cantos arredondados 8">
              <a:extLst>
                <a:ext uri="{FF2B5EF4-FFF2-40B4-BE49-F238E27FC236}">
                  <a16:creationId xmlns:a16="http://schemas.microsoft.com/office/drawing/2014/main" id="{70F9B12D-49C2-E08F-7F3D-93308CDC1A30}"/>
                </a:ext>
              </a:extLst>
            </p:cNvPr>
            <p:cNvSpPr/>
            <p:nvPr/>
          </p:nvSpPr>
          <p:spPr bwMode="auto">
            <a:xfrm>
              <a:off x="3155371" y="3532915"/>
              <a:ext cx="1974274" cy="85205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PRODUTOS</a:t>
              </a:r>
            </a:p>
          </p:txBody>
        </p:sp>
        <p:sp>
          <p:nvSpPr>
            <p:cNvPr id="16" name="Seta dobrada 19">
              <a:extLst>
                <a:ext uri="{FF2B5EF4-FFF2-40B4-BE49-F238E27FC236}">
                  <a16:creationId xmlns:a16="http://schemas.microsoft.com/office/drawing/2014/main" id="{35E7C416-CFAD-8629-733D-2A69512E1576}"/>
                </a:ext>
              </a:extLst>
            </p:cNvPr>
            <p:cNvSpPr/>
            <p:nvPr/>
          </p:nvSpPr>
          <p:spPr bwMode="auto">
            <a:xfrm>
              <a:off x="2556163" y="3888352"/>
              <a:ext cx="560419" cy="571239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Grupo 3">
            <a:extLst>
              <a:ext uri="{FF2B5EF4-FFF2-40B4-BE49-F238E27FC236}">
                <a16:creationId xmlns:a16="http://schemas.microsoft.com/office/drawing/2014/main" id="{85476DEE-5E77-AABF-B4B8-72400996A841}"/>
              </a:ext>
            </a:extLst>
          </p:cNvPr>
          <p:cNvGrpSpPr>
            <a:grpSpLocks/>
          </p:cNvGrpSpPr>
          <p:nvPr/>
        </p:nvGrpSpPr>
        <p:grpSpPr bwMode="auto">
          <a:xfrm>
            <a:off x="5677661" y="2566988"/>
            <a:ext cx="2590800" cy="933450"/>
            <a:chOff x="3865417" y="2566560"/>
            <a:chExt cx="2590801" cy="933619"/>
          </a:xfrm>
        </p:grpSpPr>
        <p:sp>
          <p:nvSpPr>
            <p:cNvPr id="18" name="Retângulo de cantos arredondados 9">
              <a:extLst>
                <a:ext uri="{FF2B5EF4-FFF2-40B4-BE49-F238E27FC236}">
                  <a16:creationId xmlns:a16="http://schemas.microsoft.com/office/drawing/2014/main" id="{5AB87D61-947E-6AF1-8C4A-5815F20BD136}"/>
                </a:ext>
              </a:extLst>
            </p:cNvPr>
            <p:cNvSpPr/>
            <p:nvPr/>
          </p:nvSpPr>
          <p:spPr bwMode="auto">
            <a:xfrm>
              <a:off x="4481944" y="2566560"/>
              <a:ext cx="1974274" cy="852054"/>
            </a:xfrm>
            <a:prstGeom prst="roundRect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RESULTADOS</a:t>
              </a:r>
            </a:p>
          </p:txBody>
        </p:sp>
        <p:sp>
          <p:nvSpPr>
            <p:cNvPr id="19" name="Seta dobrada 20">
              <a:extLst>
                <a:ext uri="{FF2B5EF4-FFF2-40B4-BE49-F238E27FC236}">
                  <a16:creationId xmlns:a16="http://schemas.microsoft.com/office/drawing/2014/main" id="{2D66534B-928D-FA66-4842-C3530F3A8C62}"/>
                </a:ext>
              </a:extLst>
            </p:cNvPr>
            <p:cNvSpPr/>
            <p:nvPr/>
          </p:nvSpPr>
          <p:spPr bwMode="auto">
            <a:xfrm>
              <a:off x="3865417" y="2928576"/>
              <a:ext cx="560387" cy="571603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upo 4">
            <a:extLst>
              <a:ext uri="{FF2B5EF4-FFF2-40B4-BE49-F238E27FC236}">
                <a16:creationId xmlns:a16="http://schemas.microsoft.com/office/drawing/2014/main" id="{7668EE27-BB49-108B-6039-0C4F277B6618}"/>
              </a:ext>
            </a:extLst>
          </p:cNvPr>
          <p:cNvGrpSpPr>
            <a:grpSpLocks/>
          </p:cNvGrpSpPr>
          <p:nvPr/>
        </p:nvGrpSpPr>
        <p:grpSpPr bwMode="auto">
          <a:xfrm>
            <a:off x="6987349" y="1600200"/>
            <a:ext cx="2608263" cy="939800"/>
            <a:chOff x="5174671" y="1600205"/>
            <a:chExt cx="2608120" cy="940562"/>
          </a:xfrm>
        </p:grpSpPr>
        <p:sp>
          <p:nvSpPr>
            <p:cNvPr id="21" name="Retângulo de cantos arredondados 10">
              <a:extLst>
                <a:ext uri="{FF2B5EF4-FFF2-40B4-BE49-F238E27FC236}">
                  <a16:creationId xmlns:a16="http://schemas.microsoft.com/office/drawing/2014/main" id="{D085775C-EF9A-7A68-5002-8ECB2D477220}"/>
                </a:ext>
              </a:extLst>
            </p:cNvPr>
            <p:cNvSpPr/>
            <p:nvPr/>
          </p:nvSpPr>
          <p:spPr bwMode="auto">
            <a:xfrm>
              <a:off x="5808517" y="1600205"/>
              <a:ext cx="1974274" cy="852054"/>
            </a:xfrm>
            <a:prstGeom prst="roundRect">
              <a:avLst/>
            </a:prstGeom>
            <a:solidFill>
              <a:srgbClr val="FFCC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IMPACTO</a:t>
              </a:r>
            </a:p>
          </p:txBody>
        </p:sp>
        <p:sp>
          <p:nvSpPr>
            <p:cNvPr id="22" name="Seta dobrada 21">
              <a:extLst>
                <a:ext uri="{FF2B5EF4-FFF2-40B4-BE49-F238E27FC236}">
                  <a16:creationId xmlns:a16="http://schemas.microsoft.com/office/drawing/2014/main" id="{CA85249E-4F86-26CE-E50A-F62469A3D271}"/>
                </a:ext>
              </a:extLst>
            </p:cNvPr>
            <p:cNvSpPr/>
            <p:nvPr/>
          </p:nvSpPr>
          <p:spPr bwMode="auto">
            <a:xfrm>
              <a:off x="5174671" y="1968804"/>
              <a:ext cx="560357" cy="571963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CaixaDeTexto 24">
            <a:extLst>
              <a:ext uri="{FF2B5EF4-FFF2-40B4-BE49-F238E27FC236}">
                <a16:creationId xmlns:a16="http://schemas.microsoft.com/office/drawing/2014/main" id="{4A4BE0EC-3622-EB00-DC99-2D82FB7AE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44" y="2498173"/>
            <a:ext cx="11876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/>
              <a:t>Diagnóstico da realidade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D29D051-F052-F948-73A0-43B5B171ABC5}"/>
              </a:ext>
            </a:extLst>
          </p:cNvPr>
          <p:cNvSpPr txBox="1"/>
          <p:nvPr/>
        </p:nvSpPr>
        <p:spPr>
          <a:xfrm>
            <a:off x="1808450" y="3601006"/>
            <a:ext cx="118760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Causas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Efeitos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Indicadores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Metas</a:t>
            </a:r>
          </a:p>
        </p:txBody>
      </p:sp>
      <p:pic>
        <p:nvPicPr>
          <p:cNvPr id="25" name="Gráfico 23" descr="Pesquisa com preenchimento sólido">
            <a:extLst>
              <a:ext uri="{FF2B5EF4-FFF2-40B4-BE49-F238E27FC236}">
                <a16:creationId xmlns:a16="http://schemas.microsoft.com/office/drawing/2014/main" id="{EB1988CE-51C9-B218-2599-6A4B158A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3" y="3009252"/>
            <a:ext cx="1187608" cy="11255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FB3AF5A-0902-96D1-22DB-AC928618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2" y="4782528"/>
            <a:ext cx="1978030" cy="14578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 animBg="1"/>
      <p:bldP spid="7" grpId="0" build="p" animBg="1"/>
      <p:bldP spid="8" grpId="0" build="p" animBg="1"/>
      <p:bldP spid="9" grpId="0" animBg="1"/>
      <p:bldP spid="10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5">
            <a:extLst>
              <a:ext uri="{FF2B5EF4-FFF2-40B4-BE49-F238E27FC236}">
                <a16:creationId xmlns:a16="http://schemas.microsoft.com/office/drawing/2014/main" id="{94B471C6-F0F0-C0F4-ED19-6146AE7E61A8}"/>
              </a:ext>
            </a:extLst>
          </p:cNvPr>
          <p:cNvSpPr/>
          <p:nvPr/>
        </p:nvSpPr>
        <p:spPr bwMode="auto">
          <a:xfrm>
            <a:off x="2567785" y="5465625"/>
            <a:ext cx="1974274" cy="852054"/>
          </a:xfrm>
          <a:prstGeom prst="roundRect">
            <a:avLst/>
          </a:prstGeom>
          <a:solidFill>
            <a:srgbClr val="99FF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INSUMOS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1ECE23-A1E8-105C-1A33-0B55C521FE9F}"/>
              </a:ext>
            </a:extLst>
          </p:cNvPr>
          <p:cNvSpPr txBox="1"/>
          <p:nvPr/>
        </p:nvSpPr>
        <p:spPr>
          <a:xfrm>
            <a:off x="4656359" y="5518771"/>
            <a:ext cx="545373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disponibilizados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operante (equipamentos, materiais, instalações)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humanos disponibilizados e capacitados</a:t>
            </a:r>
            <a:endParaRPr lang="en-US" sz="1400" b="1" dirty="0">
              <a:solidFill>
                <a:srgbClr val="333333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68E5DA-50A9-32FE-00B3-C0FBD68ED8C1}"/>
              </a:ext>
            </a:extLst>
          </p:cNvPr>
          <p:cNvSpPr txBox="1"/>
          <p:nvPr/>
        </p:nvSpPr>
        <p:spPr>
          <a:xfrm>
            <a:off x="5965614" y="4582538"/>
            <a:ext cx="425943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Educação Ambiental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Vigilância e monitoramento de áreas protegidas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Fomento a atividades turísticas sustentáveis</a:t>
            </a:r>
            <a:endParaRPr lang="en-US" sz="1400">
              <a:solidFill>
                <a:srgbClr val="333333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1A02D5-BC42-9AF6-4296-100126F179E3}"/>
              </a:ext>
            </a:extLst>
          </p:cNvPr>
          <p:cNvSpPr txBox="1"/>
          <p:nvPr/>
        </p:nvSpPr>
        <p:spPr>
          <a:xfrm>
            <a:off x="7329753" y="3498067"/>
            <a:ext cx="355536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oferecidos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público-alvo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de combate a danos ambientais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pt-BR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ao licenciamento de opções turísticas sustentáveis</a:t>
            </a:r>
            <a:endParaRPr lang="en-US" sz="1400" b="1" dirty="0">
              <a:solidFill>
                <a:srgbClr val="333333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9FA4AC7-C9D7-28F5-B00E-A7F5625B579B}"/>
              </a:ext>
            </a:extLst>
          </p:cNvPr>
          <p:cNvSpPr txBox="1"/>
          <p:nvPr/>
        </p:nvSpPr>
        <p:spPr>
          <a:xfrm>
            <a:off x="8629924" y="2625972"/>
            <a:ext cx="290654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75" indent="-180975" defTabSz="914400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turística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914400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danos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ambientais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 do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77A427-57C4-A449-AA21-20686FA2EDD0}"/>
              </a:ext>
            </a:extLst>
          </p:cNvPr>
          <p:cNvSpPr txBox="1"/>
          <p:nvPr/>
        </p:nvSpPr>
        <p:spPr>
          <a:xfrm>
            <a:off x="9953346" y="1451998"/>
            <a:ext cx="163871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turística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sustentável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</a:p>
          <a:p>
            <a:pPr defTabSz="914400"/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upo 1">
            <a:extLst>
              <a:ext uri="{FF2B5EF4-FFF2-40B4-BE49-F238E27FC236}">
                <a16:creationId xmlns:a16="http://schemas.microsoft.com/office/drawing/2014/main" id="{0E1C5E32-7B34-672E-6AD5-E19B2601CED6}"/>
              </a:ext>
            </a:extLst>
          </p:cNvPr>
          <p:cNvGrpSpPr/>
          <p:nvPr/>
        </p:nvGrpSpPr>
        <p:grpSpPr>
          <a:xfrm>
            <a:off x="3347106" y="4499271"/>
            <a:ext cx="2556163" cy="919733"/>
            <a:chOff x="1246909" y="4499270"/>
            <a:chExt cx="2556163" cy="919733"/>
          </a:xfrm>
        </p:grpSpPr>
        <p:sp>
          <p:nvSpPr>
            <p:cNvPr id="9" name="Retângulo de cantos arredondados 7">
              <a:extLst>
                <a:ext uri="{FF2B5EF4-FFF2-40B4-BE49-F238E27FC236}">
                  <a16:creationId xmlns:a16="http://schemas.microsoft.com/office/drawing/2014/main" id="{9DC1DB74-7CA7-EDAA-DCD2-BF129EAF42E3}"/>
                </a:ext>
              </a:extLst>
            </p:cNvPr>
            <p:cNvSpPr/>
            <p:nvPr/>
          </p:nvSpPr>
          <p:spPr bwMode="auto">
            <a:xfrm>
              <a:off x="1828798" y="4499270"/>
              <a:ext cx="1974274" cy="852054"/>
            </a:xfrm>
            <a:prstGeom prst="roundRect">
              <a:avLst/>
            </a:prstGeom>
            <a:solidFill>
              <a:srgbClr val="33CC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AÇÕES</a:t>
              </a:r>
            </a:p>
          </p:txBody>
        </p:sp>
        <p:sp>
          <p:nvSpPr>
            <p:cNvPr id="10" name="Seta dobrada 13">
              <a:extLst>
                <a:ext uri="{FF2B5EF4-FFF2-40B4-BE49-F238E27FC236}">
                  <a16:creationId xmlns:a16="http://schemas.microsoft.com/office/drawing/2014/main" id="{1289D7C6-60A0-DD74-360B-D237228B0083}"/>
                </a:ext>
              </a:extLst>
            </p:cNvPr>
            <p:cNvSpPr/>
            <p:nvPr/>
          </p:nvSpPr>
          <p:spPr bwMode="auto">
            <a:xfrm>
              <a:off x="1246909" y="4847497"/>
              <a:ext cx="561107" cy="571506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333333"/>
                </a:solidFill>
              </a:endParaRPr>
            </a:p>
          </p:txBody>
        </p:sp>
      </p:grpSp>
      <p:grpSp>
        <p:nvGrpSpPr>
          <p:cNvPr id="11" name="Grupo 2">
            <a:extLst>
              <a:ext uri="{FF2B5EF4-FFF2-40B4-BE49-F238E27FC236}">
                <a16:creationId xmlns:a16="http://schemas.microsoft.com/office/drawing/2014/main" id="{C96EB558-B776-7DFC-DF76-E72A969FC0F3}"/>
              </a:ext>
            </a:extLst>
          </p:cNvPr>
          <p:cNvGrpSpPr/>
          <p:nvPr/>
        </p:nvGrpSpPr>
        <p:grpSpPr>
          <a:xfrm>
            <a:off x="4656359" y="3532915"/>
            <a:ext cx="2573482" cy="926676"/>
            <a:chOff x="2556163" y="3532915"/>
            <a:chExt cx="2573482" cy="926676"/>
          </a:xfrm>
        </p:grpSpPr>
        <p:sp>
          <p:nvSpPr>
            <p:cNvPr id="12" name="Retângulo de cantos arredondados 8">
              <a:extLst>
                <a:ext uri="{FF2B5EF4-FFF2-40B4-BE49-F238E27FC236}">
                  <a16:creationId xmlns:a16="http://schemas.microsoft.com/office/drawing/2014/main" id="{3B38A69C-E413-525A-B570-62F676B22D8B}"/>
                </a:ext>
              </a:extLst>
            </p:cNvPr>
            <p:cNvSpPr/>
            <p:nvPr/>
          </p:nvSpPr>
          <p:spPr bwMode="auto">
            <a:xfrm>
              <a:off x="3155371" y="3532915"/>
              <a:ext cx="1974274" cy="85205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PRODUTOS</a:t>
              </a:r>
            </a:p>
          </p:txBody>
        </p:sp>
        <p:sp>
          <p:nvSpPr>
            <p:cNvPr id="13" name="Seta dobrada 19">
              <a:extLst>
                <a:ext uri="{FF2B5EF4-FFF2-40B4-BE49-F238E27FC236}">
                  <a16:creationId xmlns:a16="http://schemas.microsoft.com/office/drawing/2014/main" id="{E560D964-382F-5A0E-3B2F-B94A81805646}"/>
                </a:ext>
              </a:extLst>
            </p:cNvPr>
            <p:cNvSpPr/>
            <p:nvPr/>
          </p:nvSpPr>
          <p:spPr bwMode="auto">
            <a:xfrm>
              <a:off x="2556163" y="3888085"/>
              <a:ext cx="561107" cy="571506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333333"/>
                </a:solidFill>
              </a:endParaRPr>
            </a:p>
          </p:txBody>
        </p:sp>
      </p:grpSp>
      <p:grpSp>
        <p:nvGrpSpPr>
          <p:cNvPr id="14" name="Grupo 3">
            <a:extLst>
              <a:ext uri="{FF2B5EF4-FFF2-40B4-BE49-F238E27FC236}">
                <a16:creationId xmlns:a16="http://schemas.microsoft.com/office/drawing/2014/main" id="{E5B1C600-5739-AF7D-8EFE-4A1E3CF253EB}"/>
              </a:ext>
            </a:extLst>
          </p:cNvPr>
          <p:cNvGrpSpPr/>
          <p:nvPr/>
        </p:nvGrpSpPr>
        <p:grpSpPr>
          <a:xfrm>
            <a:off x="5965614" y="2566561"/>
            <a:ext cx="2590801" cy="933619"/>
            <a:chOff x="3865417" y="2566560"/>
            <a:chExt cx="2590801" cy="933619"/>
          </a:xfrm>
        </p:grpSpPr>
        <p:sp>
          <p:nvSpPr>
            <p:cNvPr id="15" name="Retângulo de cantos arredondados 9">
              <a:extLst>
                <a:ext uri="{FF2B5EF4-FFF2-40B4-BE49-F238E27FC236}">
                  <a16:creationId xmlns:a16="http://schemas.microsoft.com/office/drawing/2014/main" id="{DDB2670D-3C89-37F4-56EF-2E741660A6A0}"/>
                </a:ext>
              </a:extLst>
            </p:cNvPr>
            <p:cNvSpPr/>
            <p:nvPr/>
          </p:nvSpPr>
          <p:spPr bwMode="auto">
            <a:xfrm>
              <a:off x="4481944" y="2566560"/>
              <a:ext cx="1974274" cy="852054"/>
            </a:xfrm>
            <a:prstGeom prst="roundRect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RESULTADOS</a:t>
              </a:r>
            </a:p>
          </p:txBody>
        </p:sp>
        <p:sp>
          <p:nvSpPr>
            <p:cNvPr id="16" name="Seta dobrada 20">
              <a:extLst>
                <a:ext uri="{FF2B5EF4-FFF2-40B4-BE49-F238E27FC236}">
                  <a16:creationId xmlns:a16="http://schemas.microsoft.com/office/drawing/2014/main" id="{66EAE66F-3B04-81BD-A806-682A4C5003B0}"/>
                </a:ext>
              </a:extLst>
            </p:cNvPr>
            <p:cNvSpPr/>
            <p:nvPr/>
          </p:nvSpPr>
          <p:spPr bwMode="auto">
            <a:xfrm>
              <a:off x="3865417" y="2928673"/>
              <a:ext cx="561107" cy="571506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333333"/>
                </a:solidFill>
              </a:endParaRPr>
            </a:p>
          </p:txBody>
        </p:sp>
      </p:grpSp>
      <p:grpSp>
        <p:nvGrpSpPr>
          <p:cNvPr id="17" name="Grupo 4">
            <a:extLst>
              <a:ext uri="{FF2B5EF4-FFF2-40B4-BE49-F238E27FC236}">
                <a16:creationId xmlns:a16="http://schemas.microsoft.com/office/drawing/2014/main" id="{D3A8A498-F53A-5721-BAE4-FC0F78881FE9}"/>
              </a:ext>
            </a:extLst>
          </p:cNvPr>
          <p:cNvGrpSpPr/>
          <p:nvPr/>
        </p:nvGrpSpPr>
        <p:grpSpPr>
          <a:xfrm>
            <a:off x="7274867" y="1600205"/>
            <a:ext cx="2608120" cy="940562"/>
            <a:chOff x="5174671" y="1600205"/>
            <a:chExt cx="2608120" cy="940562"/>
          </a:xfrm>
        </p:grpSpPr>
        <p:sp>
          <p:nvSpPr>
            <p:cNvPr id="18" name="Retângulo de cantos arredondados 10">
              <a:extLst>
                <a:ext uri="{FF2B5EF4-FFF2-40B4-BE49-F238E27FC236}">
                  <a16:creationId xmlns:a16="http://schemas.microsoft.com/office/drawing/2014/main" id="{DA91D253-C59B-9FDE-82D2-D271D09E53A6}"/>
                </a:ext>
              </a:extLst>
            </p:cNvPr>
            <p:cNvSpPr/>
            <p:nvPr/>
          </p:nvSpPr>
          <p:spPr bwMode="auto">
            <a:xfrm>
              <a:off x="5808517" y="1600205"/>
              <a:ext cx="1974274" cy="852054"/>
            </a:xfrm>
            <a:prstGeom prst="roundRect">
              <a:avLst/>
            </a:prstGeom>
            <a:solidFill>
              <a:srgbClr val="FFCC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3333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IMPACTO</a:t>
              </a:r>
            </a:p>
          </p:txBody>
        </p:sp>
        <p:sp>
          <p:nvSpPr>
            <p:cNvPr id="19" name="Seta dobrada 21">
              <a:extLst>
                <a:ext uri="{FF2B5EF4-FFF2-40B4-BE49-F238E27FC236}">
                  <a16:creationId xmlns:a16="http://schemas.microsoft.com/office/drawing/2014/main" id="{E345E562-82EA-3B87-21A6-3A6F95B02059}"/>
                </a:ext>
              </a:extLst>
            </p:cNvPr>
            <p:cNvSpPr/>
            <p:nvPr/>
          </p:nvSpPr>
          <p:spPr bwMode="auto">
            <a:xfrm>
              <a:off x="5174671" y="1969261"/>
              <a:ext cx="561107" cy="571506"/>
            </a:xfrm>
            <a:prstGeom prst="ben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333333"/>
                </a:solidFill>
              </a:endParaRPr>
            </a:p>
          </p:txBody>
        </p:sp>
      </p:grpSp>
      <p:sp>
        <p:nvSpPr>
          <p:cNvPr id="21" name="Seta: Curva para Baixo 20">
            <a:extLst>
              <a:ext uri="{FF2B5EF4-FFF2-40B4-BE49-F238E27FC236}">
                <a16:creationId xmlns:a16="http://schemas.microsoft.com/office/drawing/2014/main" id="{3D03B909-6F48-1A2D-12DD-01251B008C7B}"/>
              </a:ext>
            </a:extLst>
          </p:cNvPr>
          <p:cNvSpPr/>
          <p:nvPr/>
        </p:nvSpPr>
        <p:spPr>
          <a:xfrm rot="6584901">
            <a:off x="1767222" y="2320059"/>
            <a:ext cx="1848009" cy="1000125"/>
          </a:xfrm>
          <a:prstGeom prst="curvedDownArrow">
            <a:avLst>
              <a:gd name="adj1" fmla="val 25000"/>
              <a:gd name="adj2" fmla="val 56953"/>
              <a:gd name="adj3" fmla="val 2082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E246E6D3-5FAF-30BC-E1A1-DA69EEA12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4201"/>
          </a:xfrm>
          <a:prstGeom prst="rect">
            <a:avLst/>
          </a:prstGeom>
          <a:gradFill rotWithShape="0">
            <a:gsLst>
              <a:gs pos="0">
                <a:srgbClr val="F39840">
                  <a:gamma/>
                  <a:shade val="69804"/>
                  <a:invGamma/>
                </a:srgbClr>
              </a:gs>
              <a:gs pos="50000">
                <a:srgbClr val="F39840"/>
              </a:gs>
              <a:gs pos="100000">
                <a:srgbClr val="F39840">
                  <a:gamma/>
                  <a:shade val="69804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lIns="67866" tIns="33338" rIns="67866" bIns="33338" anchor="ctr"/>
          <a:lstStyle/>
          <a:p>
            <a:pPr algn="r" defTabSz="336947">
              <a:buClr>
                <a:srgbClr val="000000"/>
              </a:buClr>
              <a:buSzPct val="100000"/>
              <a:defRPr/>
            </a:pPr>
            <a:r>
              <a:rPr lang="pt-BR" alt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Planejamento na prática...</a:t>
            </a:r>
          </a:p>
        </p:txBody>
      </p:sp>
      <p:sp>
        <p:nvSpPr>
          <p:cNvPr id="27" name="Explosão 2 11">
            <a:extLst>
              <a:ext uri="{FF2B5EF4-FFF2-40B4-BE49-F238E27FC236}">
                <a16:creationId xmlns:a16="http://schemas.microsoft.com/office/drawing/2014/main" id="{82511F76-6AA4-D958-D3D4-77AACF6252E9}"/>
              </a:ext>
            </a:extLst>
          </p:cNvPr>
          <p:cNvSpPr/>
          <p:nvPr/>
        </p:nvSpPr>
        <p:spPr bwMode="auto">
          <a:xfrm rot="21275398">
            <a:off x="1633569" y="193996"/>
            <a:ext cx="4714686" cy="3121353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Arial Nova" panose="020B0504020202020204" pitchFamily="34" charset="0"/>
              </a:rPr>
              <a:t>Problema</a:t>
            </a:r>
            <a:r>
              <a:rPr lang="en-US" sz="2000" b="1" dirty="0">
                <a:latin typeface="Arial Nova" panose="020B0504020202020204" pitchFamily="34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latin typeface="Arial Nova" panose="020B0504020202020204" pitchFamily="34" charset="0"/>
              </a:rPr>
              <a:t>Necessidade</a:t>
            </a:r>
            <a:r>
              <a:rPr lang="en-US" sz="1600" b="1" dirty="0">
                <a:latin typeface="Arial Nova" panose="020B0504020202020204" pitchFamily="34" charset="0"/>
              </a:rPr>
              <a:t> de </a:t>
            </a:r>
            <a:r>
              <a:rPr lang="en-US" sz="1600" b="1" dirty="0" err="1">
                <a:latin typeface="Arial Nova" panose="020B0504020202020204" pitchFamily="34" charset="0"/>
              </a:rPr>
              <a:t>desenvolvimento</a:t>
            </a:r>
            <a:r>
              <a:rPr lang="en-US" sz="1600" b="1" dirty="0">
                <a:latin typeface="Arial Nova" panose="020B0504020202020204" pitchFamily="34" charset="0"/>
              </a:rPr>
              <a:t> do turismo, com </a:t>
            </a:r>
            <a:r>
              <a:rPr lang="en-US" sz="1600" b="1" dirty="0" err="1">
                <a:latin typeface="Arial Nova" panose="020B0504020202020204" pitchFamily="34" charset="0"/>
              </a:rPr>
              <a:t>proteção</a:t>
            </a:r>
            <a:r>
              <a:rPr lang="en-US" sz="1600" b="1" dirty="0">
                <a:latin typeface="Arial Nova" panose="020B0504020202020204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</a:rPr>
              <a:t>ao</a:t>
            </a:r>
            <a:r>
              <a:rPr lang="en-US" sz="1600" b="1" dirty="0">
                <a:latin typeface="Arial Nova" panose="020B0504020202020204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</a:rPr>
              <a:t>meio</a:t>
            </a:r>
            <a:r>
              <a:rPr lang="en-US" sz="1600" b="1" dirty="0">
                <a:latin typeface="Arial Nova" panose="020B0504020202020204" pitchFamily="34" charset="0"/>
              </a:rPr>
              <a:t> </a:t>
            </a:r>
            <a:r>
              <a:rPr lang="en-US" sz="1600" b="1" dirty="0" err="1">
                <a:latin typeface="Arial Nova" panose="020B0504020202020204" pitchFamily="34" charset="0"/>
              </a:rPr>
              <a:t>ambiente</a:t>
            </a:r>
            <a:endParaRPr lang="en-US" sz="1600" b="1" dirty="0">
              <a:latin typeface="Arial Nova" panose="020B0504020202020204" pitchFamily="34" charset="0"/>
            </a:endParaRPr>
          </a:p>
        </p:txBody>
      </p:sp>
      <p:sp>
        <p:nvSpPr>
          <p:cNvPr id="28" name="CaixaDeTexto 24">
            <a:extLst>
              <a:ext uri="{FF2B5EF4-FFF2-40B4-BE49-F238E27FC236}">
                <a16:creationId xmlns:a16="http://schemas.microsoft.com/office/drawing/2014/main" id="{6104B88F-D8E2-D175-D7AB-B53FEA610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44" y="2498173"/>
            <a:ext cx="11876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b="1" dirty="0"/>
              <a:t>Diagnóstico da realidade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825FC-077D-85A5-2D39-6A9DC8710FBC}"/>
              </a:ext>
            </a:extLst>
          </p:cNvPr>
          <p:cNvSpPr txBox="1"/>
          <p:nvPr/>
        </p:nvSpPr>
        <p:spPr>
          <a:xfrm>
            <a:off x="1808450" y="3601006"/>
            <a:ext cx="118760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Causas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Efeitos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Indicadores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pt-BR" sz="1200" b="1" dirty="0"/>
              <a:t>Metas</a:t>
            </a:r>
          </a:p>
        </p:txBody>
      </p:sp>
      <p:pic>
        <p:nvPicPr>
          <p:cNvPr id="30" name="Gráfico 23" descr="Pesquisa com preenchimento sólido">
            <a:extLst>
              <a:ext uri="{FF2B5EF4-FFF2-40B4-BE49-F238E27FC236}">
                <a16:creationId xmlns:a16="http://schemas.microsoft.com/office/drawing/2014/main" id="{150E2A01-E15A-28C6-CF97-A6B8A3370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3" y="3009252"/>
            <a:ext cx="1187608" cy="11255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BA871E0-BB37-AE72-B3B8-2C782227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2" y="4782528"/>
            <a:ext cx="1978030" cy="14578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3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 autoUpdateAnimBg="0"/>
      <p:bldP spid="4" grpId="0" build="p" animBg="1"/>
      <p:bldP spid="5" grpId="0" build="p" animBg="1" autoUpdateAnimBg="0"/>
      <p:bldP spid="6" grpId="0" animBg="1"/>
      <p:bldP spid="7" grpId="0" animBg="1"/>
      <p:bldP spid="21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>
            <a:extLst>
              <a:ext uri="{FF2B5EF4-FFF2-40B4-BE49-F238E27FC236}">
                <a16:creationId xmlns:a16="http://schemas.microsoft.com/office/drawing/2014/main" id="{5C61A593-AD7E-87F2-BCFA-A1B78127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786"/>
          <a:stretch/>
        </p:blipFill>
        <p:spPr>
          <a:xfrm>
            <a:off x="2078183" y="103905"/>
            <a:ext cx="8049490" cy="158565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EEDD238-E3E4-D975-96F9-949F4CE4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14807">
            <a:off x="959825" y="1532880"/>
            <a:ext cx="10863672" cy="4628373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 fov="3000000">
              <a:rot lat="21002304" lon="21052825" rev="21595391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61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3474BF-0076-40B4-3305-303B77FC6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80" b="51991"/>
          <a:stretch/>
        </p:blipFill>
        <p:spPr>
          <a:xfrm>
            <a:off x="2078183" y="97136"/>
            <a:ext cx="8049490" cy="16363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18A336-2BC0-6ECD-006A-EC43FA65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07" y="1612197"/>
            <a:ext cx="5310076" cy="3011685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C27024-57AB-F986-72B4-B5604B2C9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5452">
            <a:off x="6137582" y="1860729"/>
            <a:ext cx="5492972" cy="2755631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40695C-E394-CFEE-2CF5-BF89A8EF3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54600">
            <a:off x="4429980" y="3327503"/>
            <a:ext cx="6732734" cy="3272960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A11264-7183-B145-AC98-AC71F2403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328" y="2556954"/>
            <a:ext cx="7522448" cy="2937761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054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C9B3BB6-A6EF-8338-13A4-14A8C11AB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47" b="27039"/>
          <a:stretch/>
        </p:blipFill>
        <p:spPr>
          <a:xfrm>
            <a:off x="2078183" y="97135"/>
            <a:ext cx="8049490" cy="1585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7CEC428-C6A2-BFD9-3DF3-88783A0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223">
            <a:off x="575137" y="1623280"/>
            <a:ext cx="8141863" cy="4467479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F5849B2-64F9-AFCC-6A05-F93D60549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1261">
            <a:off x="2005032" y="1825736"/>
            <a:ext cx="8625890" cy="3872284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95D89C-1979-512F-1EE7-CBCAA2850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40">
            <a:off x="4981423" y="1484138"/>
            <a:ext cx="6456443" cy="4868425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ContrastingRightFacing">
              <a:rot lat="21534001" lon="20423973" rev="500617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015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5A7C919-D67D-D6D4-8E04-D085278C2023}"/>
              </a:ext>
            </a:extLst>
          </p:cNvPr>
          <p:cNvGraphicFramePr/>
          <p:nvPr/>
        </p:nvGraphicFramePr>
        <p:xfrm>
          <a:off x="3023316" y="3345544"/>
          <a:ext cx="5936343" cy="3512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luxograma: Armazenamento de acesso direto 8">
            <a:extLst>
              <a:ext uri="{FF2B5EF4-FFF2-40B4-BE49-F238E27FC236}">
                <a16:creationId xmlns:a16="http://schemas.microsoft.com/office/drawing/2014/main" id="{47609297-E5AE-9DAB-7010-280D021F44E6}"/>
              </a:ext>
            </a:extLst>
          </p:cNvPr>
          <p:cNvSpPr/>
          <p:nvPr/>
        </p:nvSpPr>
        <p:spPr bwMode="auto">
          <a:xfrm rot="16200000">
            <a:off x="3018802" y="1365976"/>
            <a:ext cx="5840536" cy="5143512"/>
          </a:xfrm>
          <a:prstGeom prst="flowChartMagneticDrum">
            <a:avLst/>
          </a:prstGeom>
          <a:solidFill>
            <a:schemeClr val="bg1"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t-BR" sz="3200">
              <a:solidFill>
                <a:srgbClr val="A9BDA9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AB0F12C-41D3-82A3-6774-3E0D9FCE8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174531"/>
              </p:ext>
            </p:extLst>
          </p:nvPr>
        </p:nvGraphicFramePr>
        <p:xfrm>
          <a:off x="2281575" y="231764"/>
          <a:ext cx="7373257" cy="4348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eta para a esquerda 15">
            <a:extLst>
              <a:ext uri="{FF2B5EF4-FFF2-40B4-BE49-F238E27FC236}">
                <a16:creationId xmlns:a16="http://schemas.microsoft.com/office/drawing/2014/main" id="{B569274E-23C3-18EA-51C7-D54A1FC335A8}"/>
              </a:ext>
            </a:extLst>
          </p:cNvPr>
          <p:cNvSpPr/>
          <p:nvPr/>
        </p:nvSpPr>
        <p:spPr bwMode="auto">
          <a:xfrm>
            <a:off x="8615896" y="4773141"/>
            <a:ext cx="2052105" cy="1281339"/>
          </a:xfrm>
          <a:prstGeom prst="leftArrow">
            <a:avLst/>
          </a:prstGeom>
          <a:solidFill>
            <a:srgbClr val="FFCC66">
              <a:alpha val="7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GESTÃO</a:t>
            </a:r>
          </a:p>
        </p:txBody>
      </p:sp>
      <p:sp>
        <p:nvSpPr>
          <p:cNvPr id="6" name="Seta para a esquerda 16">
            <a:extLst>
              <a:ext uri="{FF2B5EF4-FFF2-40B4-BE49-F238E27FC236}">
                <a16:creationId xmlns:a16="http://schemas.microsoft.com/office/drawing/2014/main" id="{CD7DBC8E-F881-8A18-6F9A-AA570C6B405B}"/>
              </a:ext>
            </a:extLst>
          </p:cNvPr>
          <p:cNvSpPr/>
          <p:nvPr/>
        </p:nvSpPr>
        <p:spPr bwMode="auto">
          <a:xfrm>
            <a:off x="8495522" y="928912"/>
            <a:ext cx="2172478" cy="1281339"/>
          </a:xfrm>
          <a:prstGeom prst="leftArrow">
            <a:avLst/>
          </a:prstGeom>
          <a:solidFill>
            <a:srgbClr val="FFCC66">
              <a:alpha val="7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GOVERNANÇA</a:t>
            </a:r>
          </a:p>
        </p:txBody>
      </p:sp>
      <p:sp>
        <p:nvSpPr>
          <p:cNvPr id="7" name="Seta para a direita 18">
            <a:extLst>
              <a:ext uri="{FF2B5EF4-FFF2-40B4-BE49-F238E27FC236}">
                <a16:creationId xmlns:a16="http://schemas.microsoft.com/office/drawing/2014/main" id="{969A9A80-34B3-40AC-14DA-41414A966E64}"/>
              </a:ext>
            </a:extLst>
          </p:cNvPr>
          <p:cNvSpPr/>
          <p:nvPr/>
        </p:nvSpPr>
        <p:spPr bwMode="auto">
          <a:xfrm>
            <a:off x="1524000" y="949536"/>
            <a:ext cx="1843314" cy="1478422"/>
          </a:xfrm>
          <a:prstGeom prst="rightArrow">
            <a:avLst/>
          </a:prstGeom>
          <a:solidFill>
            <a:srgbClr val="FFCC66">
              <a:alpha val="7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Nível Estratégico</a:t>
            </a:r>
          </a:p>
        </p:txBody>
      </p:sp>
      <p:sp>
        <p:nvSpPr>
          <p:cNvPr id="8" name="Seta para a direita 19">
            <a:extLst>
              <a:ext uri="{FF2B5EF4-FFF2-40B4-BE49-F238E27FC236}">
                <a16:creationId xmlns:a16="http://schemas.microsoft.com/office/drawing/2014/main" id="{2460FCDD-CD31-1784-8141-F7E645D83909}"/>
              </a:ext>
            </a:extLst>
          </p:cNvPr>
          <p:cNvSpPr/>
          <p:nvPr/>
        </p:nvSpPr>
        <p:spPr bwMode="auto">
          <a:xfrm>
            <a:off x="1524001" y="4828720"/>
            <a:ext cx="1961965" cy="1478422"/>
          </a:xfrm>
          <a:prstGeom prst="rightArrow">
            <a:avLst/>
          </a:prstGeom>
          <a:solidFill>
            <a:srgbClr val="FFCC66">
              <a:alpha val="7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Nível Operacional</a:t>
            </a:r>
          </a:p>
        </p:txBody>
      </p:sp>
      <p:sp>
        <p:nvSpPr>
          <p:cNvPr id="9" name="Nuvem 8">
            <a:extLst>
              <a:ext uri="{FF2B5EF4-FFF2-40B4-BE49-F238E27FC236}">
                <a16:creationId xmlns:a16="http://schemas.microsoft.com/office/drawing/2014/main" id="{47459071-04A2-E640-4408-DDA73FC67E34}"/>
              </a:ext>
            </a:extLst>
          </p:cNvPr>
          <p:cNvSpPr/>
          <p:nvPr/>
        </p:nvSpPr>
        <p:spPr>
          <a:xfrm>
            <a:off x="7460083" y="2553630"/>
            <a:ext cx="2585315" cy="1943505"/>
          </a:xfrm>
          <a:prstGeom prst="cloud">
            <a:avLst/>
          </a:prstGeom>
          <a:solidFill>
            <a:srgbClr val="FFFFCC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27000" dist="317500" dir="4200000" sx="105000" sy="105000" algn="t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</a:rPr>
              <a:t>A melhoria da gestão pública depende da boa governança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0DB6097-A9E2-5C6A-E246-352F0CD2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5533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90800" bIns="190800" anchor="ctr" anchorCtr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Governança é muito mais do que Gestão...</a:t>
            </a:r>
          </a:p>
        </p:txBody>
      </p:sp>
    </p:spTree>
    <p:extLst>
      <p:ext uri="{BB962C8B-B14F-4D97-AF65-F5344CB8AC3E}">
        <p14:creationId xmlns:p14="http://schemas.microsoft.com/office/powerpoint/2010/main" val="31034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  <p:bldP spid="3" grpId="0" animBg="1"/>
      <p:bldGraphic spid="4" grpId="0">
        <p:bldSub>
          <a:bldChart bld="category"/>
        </p:bldSub>
      </p:bldGraphic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0DB6097-A9E2-5C6A-E246-352F0CD2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5533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90800" bIns="190800" anchor="ctr" anchorCtr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Requisitos de uma Boa Governança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21FA1B-4628-E40A-6102-C7D4F5515014}"/>
              </a:ext>
            </a:extLst>
          </p:cNvPr>
          <p:cNvSpPr txBox="1"/>
          <p:nvPr/>
        </p:nvSpPr>
        <p:spPr>
          <a:xfrm>
            <a:off x="341375" y="827635"/>
            <a:ext cx="4325298" cy="3647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highlight>
                  <a:srgbClr val="FFFF00"/>
                </a:highlight>
              </a:rPr>
              <a:t>LIDERANÇA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Compreende o conjunto de práticas de natureza humana e comportamental exercida nos principais cargos das organizações, para assegurar a existência das condições mínimas para o exercício da boa Governança, quais sejam:</a:t>
            </a:r>
          </a:p>
          <a:p>
            <a:r>
              <a:rPr lang="pt-BR" dirty="0"/>
              <a:t>a) integridade;</a:t>
            </a:r>
          </a:p>
          <a:p>
            <a:r>
              <a:rPr lang="pt-BR" dirty="0"/>
              <a:t>b) competência;</a:t>
            </a:r>
          </a:p>
          <a:p>
            <a:r>
              <a:rPr lang="pt-BR" dirty="0"/>
              <a:t>c) responsabilidade; e,</a:t>
            </a:r>
          </a:p>
          <a:p>
            <a:r>
              <a:rPr lang="pt-BR" dirty="0"/>
              <a:t>d) motivação.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6FF77D-BCE7-DE6D-8893-48CF715589F6}"/>
              </a:ext>
            </a:extLst>
          </p:cNvPr>
          <p:cNvSpPr txBox="1"/>
          <p:nvPr/>
        </p:nvSpPr>
        <p:spPr>
          <a:xfrm>
            <a:off x="4838701" y="849398"/>
            <a:ext cx="3313602" cy="34932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highlight>
                  <a:srgbClr val="FFFF00"/>
                </a:highlight>
              </a:rPr>
              <a:t>ESTRATÉGIA</a:t>
            </a:r>
          </a:p>
          <a:p>
            <a:endParaRPr lang="pt-BR" dirty="0"/>
          </a:p>
          <a:p>
            <a:r>
              <a:rPr lang="pt-BR" dirty="0"/>
              <a:t>Compreende a definição de diretrizes, objetivos, planos e ações, além de critérios de priorização e alinhamento entre organizações e partes interessadas, para que os serviços e produtos de responsabilidade da organização alcancem o resultado pretendido.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4C1DFA-8A60-0CC0-4451-D3238345EFB6}"/>
              </a:ext>
            </a:extLst>
          </p:cNvPr>
          <p:cNvSpPr txBox="1"/>
          <p:nvPr/>
        </p:nvSpPr>
        <p:spPr>
          <a:xfrm>
            <a:off x="8324850" y="849398"/>
            <a:ext cx="3525773" cy="36933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highlight>
                  <a:srgbClr val="FFFF00"/>
                </a:highlight>
              </a:rPr>
              <a:t>CONTROLE</a:t>
            </a:r>
          </a:p>
          <a:p>
            <a:endParaRPr lang="pt-BR" dirty="0"/>
          </a:p>
          <a:p>
            <a:r>
              <a:rPr lang="pt-BR" dirty="0"/>
              <a:t>Compreende processos estruturados para mitigar os possíveis riscos com vistas ao alcance dos objetivos institucionais e para garantir a execução ordenada, ética, econômica, eficiente e eficaz das atividades da organização, com preservação da legalidade e da economicidade no dispêndio de recursos públicos.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ED2D644-614D-FB3C-DC48-4CFE39D08B32}"/>
              </a:ext>
            </a:extLst>
          </p:cNvPr>
          <p:cNvSpPr txBox="1"/>
          <p:nvPr/>
        </p:nvSpPr>
        <p:spPr>
          <a:xfrm>
            <a:off x="3755414" y="4806582"/>
            <a:ext cx="4915028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pt-BR" sz="1600" b="1" dirty="0">
                <a:highlight>
                  <a:srgbClr val="FFFF00"/>
                </a:highlight>
              </a:rPr>
              <a:t>PRINCÍPIOS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capacidade de resposta;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integridade;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confiabilidade;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melhoria regulatória;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prestação de contas e responsabilidade;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/>
              <a:t>transparência.</a:t>
            </a:r>
          </a:p>
        </p:txBody>
      </p:sp>
    </p:spTree>
    <p:extLst>
      <p:ext uri="{BB962C8B-B14F-4D97-AF65-F5344CB8AC3E}">
        <p14:creationId xmlns:p14="http://schemas.microsoft.com/office/powerpoint/2010/main" val="39624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" grpId="0" build="p" animBg="1"/>
      <p:bldP spid="13" grpId="0" build="p" animBg="1"/>
      <p:bldP spid="14" grpId="0" build="p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60DB6097-A9E2-5C6A-E246-352F0CD21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5533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5000">
                <a:srgbClr val="A65528"/>
              </a:gs>
              <a:gs pos="35000">
                <a:srgbClr val="D49E6C"/>
              </a:gs>
              <a:gs pos="50000">
                <a:srgbClr val="D6B19C"/>
              </a:gs>
              <a:gs pos="65000">
                <a:srgbClr val="D49E6C"/>
              </a:gs>
              <a:gs pos="85000">
                <a:srgbClr val="A65528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90800" bIns="190800" anchor="ctr" anchorCtr="0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Agentes da Governança Municipal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637216F-D950-2D21-C797-52EA321811AC}"/>
              </a:ext>
            </a:extLst>
          </p:cNvPr>
          <p:cNvSpPr txBox="1"/>
          <p:nvPr/>
        </p:nvSpPr>
        <p:spPr>
          <a:xfrm>
            <a:off x="483916" y="950995"/>
            <a:ext cx="1134048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 Nova" panose="020B0504020202020204" pitchFamily="34" charset="0"/>
              </a:rPr>
              <a:t>	  Nível		         Agente da Governança			 Papéis e Responsabilidades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FD97E5-9537-1553-17DE-20126D8C8C21}"/>
              </a:ext>
            </a:extLst>
          </p:cNvPr>
          <p:cNvSpPr txBox="1"/>
          <p:nvPr/>
        </p:nvSpPr>
        <p:spPr>
          <a:xfrm>
            <a:off x="2682240" y="1496770"/>
            <a:ext cx="4020187" cy="950976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r>
              <a:rPr lang="pt-BR" sz="1600" b="1" dirty="0"/>
              <a:t>Prefeito Municipal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01EFE05-564F-C54B-EF5A-BD011C48081A}"/>
              </a:ext>
            </a:extLst>
          </p:cNvPr>
          <p:cNvSpPr txBox="1"/>
          <p:nvPr/>
        </p:nvSpPr>
        <p:spPr>
          <a:xfrm>
            <a:off x="2682240" y="2575422"/>
            <a:ext cx="4020187" cy="10242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>
            <a:defPPr>
              <a:defRPr lang="en-US"/>
            </a:defPPr>
          </a:lstStyle>
          <a:p>
            <a:pPr algn="ctr"/>
            <a:r>
              <a:rPr lang="pt-BR" sz="1600" b="1" dirty="0"/>
              <a:t>Alta Administração</a:t>
            </a:r>
          </a:p>
          <a:p>
            <a:pPr algn="ctr"/>
            <a:r>
              <a:rPr lang="pt-BR" sz="1200" dirty="0"/>
              <a:t>(Secretários, Procuradores,</a:t>
            </a:r>
          </a:p>
          <a:p>
            <a:pPr algn="ctr"/>
            <a:r>
              <a:rPr lang="pt-BR" sz="1200" dirty="0"/>
              <a:t>controladores e outros)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01AA31-F2AB-3939-BEA0-04E921F25CB5}"/>
              </a:ext>
            </a:extLst>
          </p:cNvPr>
          <p:cNvSpPr txBox="1"/>
          <p:nvPr/>
        </p:nvSpPr>
        <p:spPr>
          <a:xfrm>
            <a:off x="2682240" y="3720741"/>
            <a:ext cx="4020187" cy="10242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pt-BR" sz="1600" b="1" dirty="0"/>
              <a:t>Conselho de Governança – CGOV</a:t>
            </a:r>
          </a:p>
          <a:p>
            <a:pPr algn="ctr"/>
            <a:r>
              <a:rPr lang="pt-BR" sz="1200" dirty="0"/>
              <a:t>(Secretário Municipal de Administração, Fazenda, Planejamento, Governança ou área equivalente, Dirigente da Unidade Central de Controle Interno, Chefe de Gabinete do Prefeito etc.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18A0BF-52CD-F568-99F7-8E374E8188DA}"/>
              </a:ext>
            </a:extLst>
          </p:cNvPr>
          <p:cNvSpPr txBox="1"/>
          <p:nvPr/>
        </p:nvSpPr>
        <p:spPr>
          <a:xfrm>
            <a:off x="2682240" y="5008131"/>
            <a:ext cx="4020187" cy="95097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pt-BR" sz="1600" b="1" dirty="0"/>
              <a:t>Comitês Internos de Governança - CIG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63292B4-698E-6B57-3DBC-CA1BFB06CE7E}"/>
              </a:ext>
            </a:extLst>
          </p:cNvPr>
          <p:cNvSpPr/>
          <p:nvPr/>
        </p:nvSpPr>
        <p:spPr>
          <a:xfrm>
            <a:off x="6812239" y="1492098"/>
            <a:ext cx="5012163" cy="95097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pt-BR" sz="1400" dirty="0">
                <a:solidFill>
                  <a:prstClr val="black"/>
                </a:solidFill>
                <a:latin typeface="Arial"/>
              </a:rPr>
              <a:t>Responsável maior pelo </a:t>
            </a:r>
            <a:r>
              <a:rPr lang="pt-BR" sz="1400" b="1" dirty="0">
                <a:solidFill>
                  <a:prstClr val="black"/>
                </a:solidFill>
                <a:latin typeface="Arial"/>
              </a:rPr>
              <a:t>lançamento e implementação</a:t>
            </a:r>
            <a:r>
              <a:rPr lang="pt-BR" sz="1400" dirty="0">
                <a:solidFill>
                  <a:prstClr val="black"/>
                </a:solidFill>
                <a:latin typeface="Arial"/>
              </a:rPr>
              <a:t> da </a:t>
            </a:r>
            <a:r>
              <a:rPr lang="pt-BR" sz="1400" b="1" dirty="0">
                <a:solidFill>
                  <a:prstClr val="black"/>
                </a:solidFill>
                <a:latin typeface="Arial"/>
              </a:rPr>
              <a:t>Política de Governança</a:t>
            </a:r>
            <a:r>
              <a:rPr lang="pt-BR" sz="1400" dirty="0">
                <a:solidFill>
                  <a:prstClr val="black"/>
                </a:solidFill>
                <a:latin typeface="Arial"/>
              </a:rPr>
              <a:t>, por meio de Decreto ou Projeto de Lei. Por se tratar da autoridade máxima do Município, presta contas à sociedade e aos órgãos de controle.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6BA26E3-A598-4F57-C737-EDAD1F7CDBFF}"/>
              </a:ext>
            </a:extLst>
          </p:cNvPr>
          <p:cNvSpPr/>
          <p:nvPr/>
        </p:nvSpPr>
        <p:spPr>
          <a:xfrm>
            <a:off x="6812238" y="2578197"/>
            <a:ext cx="5012164" cy="102149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Responsável pela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implementação da </a:t>
            </a:r>
            <a:r>
              <a:rPr lang="pt-BR" sz="1400" b="1" dirty="0">
                <a:solidFill>
                  <a:prstClr val="black"/>
                </a:solidFill>
                <a:latin typeface="Arial"/>
              </a:rPr>
              <a:t>normativa de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Governança, 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inclusive quanto ao sistema de gestão de riscos e programas de integridade, além de prestar contas dos resultados alcançados por sua pasta.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D5A46F0-DC24-2C65-502C-A70FB6916E26}"/>
              </a:ext>
            </a:extLst>
          </p:cNvPr>
          <p:cNvSpPr/>
          <p:nvPr/>
        </p:nvSpPr>
        <p:spPr>
          <a:xfrm>
            <a:off x="6812239" y="3720741"/>
            <a:ext cx="5012164" cy="9509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Assessorar o Prefeito Municipal, planejando e coordenando a implementação da Governança, reportando ao Chefe do Executivo os seus resultados, bem como das demais políticas públicas do Município.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B156237-0602-65D6-F979-869459EDBE2B}"/>
              </a:ext>
            </a:extLst>
          </p:cNvPr>
          <p:cNvSpPr/>
          <p:nvPr/>
        </p:nvSpPr>
        <p:spPr>
          <a:xfrm>
            <a:off x="6812238" y="5008132"/>
            <a:ext cx="5012164" cy="97106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Devem garantir o desenvolvimento e a apropriação das melhores práticas de Governança, de forma contínua e progressiva, conforme estabelecido pelo CGOV. São responsáveis </a:t>
            </a:r>
            <a:r>
              <a:rPr lang="pt-BR" sz="1400" dirty="0">
                <a:solidFill>
                  <a:prstClr val="black"/>
                </a:solidFill>
                <a:latin typeface="Arial"/>
              </a:rPr>
              <a:t>pela execução das ações deliberadas.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27C691A-500C-4083-EA9F-721EC5AA2C18}"/>
              </a:ext>
            </a:extLst>
          </p:cNvPr>
          <p:cNvSpPr txBox="1"/>
          <p:nvPr/>
        </p:nvSpPr>
        <p:spPr>
          <a:xfrm>
            <a:off x="483916" y="1496769"/>
            <a:ext cx="2064212" cy="317494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pt-BR" b="1" dirty="0"/>
              <a:t>ESTRATÉGICO</a:t>
            </a:r>
          </a:p>
          <a:p>
            <a:pPr algn="ctr"/>
            <a:r>
              <a:rPr lang="pt-BR" sz="1400" dirty="0"/>
              <a:t>(estabelecem</a:t>
            </a:r>
          </a:p>
          <a:p>
            <a:pPr algn="ctr"/>
            <a:r>
              <a:rPr lang="pt-BR" sz="1400" dirty="0"/>
              <a:t>as diretrizes)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8BABC47-C8E8-FBA3-EE63-0C115C80947E}"/>
              </a:ext>
            </a:extLst>
          </p:cNvPr>
          <p:cNvSpPr txBox="1"/>
          <p:nvPr/>
        </p:nvSpPr>
        <p:spPr>
          <a:xfrm>
            <a:off x="483915" y="5008132"/>
            <a:ext cx="2064212" cy="950976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pt-BR" sz="1600" b="1" dirty="0"/>
              <a:t>TÁTICO E OPERACIONAL</a:t>
            </a:r>
          </a:p>
          <a:p>
            <a:pPr algn="ctr"/>
            <a:r>
              <a:rPr lang="pt-BR" sz="1200" dirty="0"/>
              <a:t>(realizam as rotinas)</a:t>
            </a:r>
          </a:p>
        </p:txBody>
      </p:sp>
    </p:spTree>
    <p:extLst>
      <p:ext uri="{BB962C8B-B14F-4D97-AF65-F5344CB8AC3E}">
        <p14:creationId xmlns:p14="http://schemas.microsoft.com/office/powerpoint/2010/main" val="15333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6EB08445-CB9A-47A3-F72D-FA30EC2AB1D4}"/>
              </a:ext>
            </a:extLst>
          </p:cNvPr>
          <p:cNvGrpSpPr/>
          <p:nvPr/>
        </p:nvGrpSpPr>
        <p:grpSpPr>
          <a:xfrm>
            <a:off x="6047231" y="1"/>
            <a:ext cx="6144769" cy="6858000"/>
            <a:chOff x="6047231" y="1"/>
            <a:chExt cx="6144769" cy="6858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BC61957E-91BF-B019-569B-CAD0B9036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231" y="1"/>
              <a:ext cx="6144769" cy="685800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3FE828E-F0A8-44E9-9066-B9D97AB7363F}"/>
                </a:ext>
              </a:extLst>
            </p:cNvPr>
            <p:cNvSpPr txBox="1"/>
            <p:nvPr/>
          </p:nvSpPr>
          <p:spPr>
            <a:xfrm>
              <a:off x="6176393" y="8328"/>
              <a:ext cx="1259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DEPOIS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06BBCED-0C10-4024-AAF0-76E6C6076BF6}"/>
              </a:ext>
            </a:extLst>
          </p:cNvPr>
          <p:cNvGrpSpPr/>
          <p:nvPr/>
        </p:nvGrpSpPr>
        <p:grpSpPr>
          <a:xfrm>
            <a:off x="-1563" y="-1"/>
            <a:ext cx="6356483" cy="6858001"/>
            <a:chOff x="-22" y="-1"/>
            <a:chExt cx="4757810" cy="685800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4081BCE6-A48E-4EC1-BF8D-3A14143F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" y="0"/>
              <a:ext cx="4535510" cy="685800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E24EAD4-5EF6-4DCD-88CE-06030BAD9C8A}"/>
                </a:ext>
              </a:extLst>
            </p:cNvPr>
            <p:cNvSpPr txBox="1"/>
            <p:nvPr/>
          </p:nvSpPr>
          <p:spPr>
            <a:xfrm>
              <a:off x="3701088" y="-1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Arial Black" panose="020B0A04020102020204" pitchFamily="34" charset="0"/>
                </a:rPr>
                <a:t>ANTES</a:t>
              </a:r>
            </a:p>
          </p:txBody>
        </p:sp>
      </p:grpSp>
      <p:sp>
        <p:nvSpPr>
          <p:cNvPr id="3" name="Estrela: 16 Pontas 2">
            <a:extLst>
              <a:ext uri="{FF2B5EF4-FFF2-40B4-BE49-F238E27FC236}">
                <a16:creationId xmlns:a16="http://schemas.microsoft.com/office/drawing/2014/main" id="{2E437AC0-1696-48D9-5A45-DD7C76EC4849}"/>
              </a:ext>
            </a:extLst>
          </p:cNvPr>
          <p:cNvSpPr/>
          <p:nvPr/>
        </p:nvSpPr>
        <p:spPr>
          <a:xfrm rot="20269465">
            <a:off x="4900234" y="5218927"/>
            <a:ext cx="2293108" cy="1334764"/>
          </a:xfrm>
          <a:prstGeom prst="star16">
            <a:avLst/>
          </a:prstGeom>
          <a:solidFill>
            <a:srgbClr val="FFFF00"/>
          </a:solidFill>
          <a:effectLst>
            <a:outerShdw blurRad="215900" dist="50800" dir="6060000" sx="116000" sy="116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BOAS PRÁTICAS</a:t>
            </a:r>
          </a:p>
        </p:txBody>
      </p:sp>
      <p:sp>
        <p:nvSpPr>
          <p:cNvPr id="11" name="Fluxograma: Documento 10">
            <a:extLst>
              <a:ext uri="{FF2B5EF4-FFF2-40B4-BE49-F238E27FC236}">
                <a16:creationId xmlns:a16="http://schemas.microsoft.com/office/drawing/2014/main" id="{36A232D6-DBE1-450C-8F40-DCF321E3858A}"/>
              </a:ext>
            </a:extLst>
          </p:cNvPr>
          <p:cNvSpPr/>
          <p:nvPr/>
        </p:nvSpPr>
        <p:spPr bwMode="auto">
          <a:xfrm>
            <a:off x="8515922" y="42758"/>
            <a:ext cx="3611701" cy="724395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95300" dist="127000" dir="2700000" sx="105000" sy="105000" algn="ctr" rotWithShape="0">
              <a:schemeClr val="tx1"/>
            </a:outerShdw>
          </a:effectLst>
        </p:spPr>
        <p:txBody>
          <a:bodyPr wrap="square" lIns="144000" tIns="144000" rIns="144000" bIns="144000" anchor="ctr" anchorCtr="1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Atualização tecnológica, para maior segurança...</a:t>
            </a:r>
          </a:p>
        </p:txBody>
      </p:sp>
    </p:spTree>
    <p:extLst>
      <p:ext uri="{BB962C8B-B14F-4D97-AF65-F5344CB8AC3E}">
        <p14:creationId xmlns:p14="http://schemas.microsoft.com/office/powerpoint/2010/main" val="18944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38913FA-B660-4D41-BA0A-6297C1AF393F}"/>
              </a:ext>
            </a:extLst>
          </p:cNvPr>
          <p:cNvGrpSpPr/>
          <p:nvPr/>
        </p:nvGrpSpPr>
        <p:grpSpPr>
          <a:xfrm>
            <a:off x="0" y="0"/>
            <a:ext cx="6074826" cy="6858000"/>
            <a:chOff x="0" y="0"/>
            <a:chExt cx="4550826" cy="685800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DF91EDE-3A45-40EE-9A9E-42AFA5A9A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0" r="16738" b="2"/>
            <a:stretch/>
          </p:blipFill>
          <p:spPr>
            <a:xfrm>
              <a:off x="0" y="0"/>
              <a:ext cx="4550826" cy="685800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E24EAD4-5EF6-4DCD-88CE-06030BAD9C8A}"/>
                </a:ext>
              </a:extLst>
            </p:cNvPr>
            <p:cNvSpPr txBox="1"/>
            <p:nvPr/>
          </p:nvSpPr>
          <p:spPr>
            <a:xfrm>
              <a:off x="3215100" y="7908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Arial Black" panose="020B0A04020102020204" pitchFamily="34" charset="0"/>
                </a:rPr>
                <a:t>ANTES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456898A-7B9E-441D-A95C-0E500B6D2DA8}"/>
              </a:ext>
            </a:extLst>
          </p:cNvPr>
          <p:cNvGrpSpPr/>
          <p:nvPr/>
        </p:nvGrpSpPr>
        <p:grpSpPr>
          <a:xfrm>
            <a:off x="6074826" y="0"/>
            <a:ext cx="6117174" cy="6858000"/>
            <a:chOff x="4550826" y="0"/>
            <a:chExt cx="4574286" cy="6858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DCC6DFF5-31E8-4829-BF72-8C68EC28D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0826" y="0"/>
              <a:ext cx="4574286" cy="685800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94AF3A3-8F29-4B25-8340-A9058609CC92}"/>
                </a:ext>
              </a:extLst>
            </p:cNvPr>
            <p:cNvSpPr txBox="1"/>
            <p:nvPr/>
          </p:nvSpPr>
          <p:spPr>
            <a:xfrm>
              <a:off x="4797928" y="8146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Arial Black" panose="020B0A04020102020204" pitchFamily="34" charset="0"/>
                </a:rPr>
                <a:t>DEPOIS</a:t>
              </a:r>
            </a:p>
          </p:txBody>
        </p:sp>
      </p:grpSp>
      <p:sp>
        <p:nvSpPr>
          <p:cNvPr id="11" name="Fluxograma: Documento 10">
            <a:extLst>
              <a:ext uri="{FF2B5EF4-FFF2-40B4-BE49-F238E27FC236}">
                <a16:creationId xmlns:a16="http://schemas.microsoft.com/office/drawing/2014/main" id="{D96DB67A-B618-45D2-82EC-0A1B0DC293C7}"/>
              </a:ext>
            </a:extLst>
          </p:cNvPr>
          <p:cNvSpPr/>
          <p:nvPr/>
        </p:nvSpPr>
        <p:spPr bwMode="auto">
          <a:xfrm>
            <a:off x="94646" y="79089"/>
            <a:ext cx="2319454" cy="1628078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95300" dist="127000" dir="2700000" sx="105000" sy="105000" algn="ctr" rotWithShape="0">
              <a:schemeClr val="tx1"/>
            </a:outerShdw>
          </a:effectLst>
        </p:spPr>
        <p:txBody>
          <a:bodyPr wrap="square" lIns="144000" tIns="144000" rIns="144000" bIns="144000" anchor="ctr" anchorCtr="1"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Transformando um problema em solução de acessibilidade...</a:t>
            </a:r>
          </a:p>
        </p:txBody>
      </p:sp>
      <p:sp>
        <p:nvSpPr>
          <p:cNvPr id="9" name="Estrela: 16 Pontas 8">
            <a:extLst>
              <a:ext uri="{FF2B5EF4-FFF2-40B4-BE49-F238E27FC236}">
                <a16:creationId xmlns:a16="http://schemas.microsoft.com/office/drawing/2014/main" id="{C9C76CF6-41FB-61DF-06CD-49BA4E211C5C}"/>
              </a:ext>
            </a:extLst>
          </p:cNvPr>
          <p:cNvSpPr/>
          <p:nvPr/>
        </p:nvSpPr>
        <p:spPr>
          <a:xfrm rot="20269465">
            <a:off x="4900234" y="5218927"/>
            <a:ext cx="2293108" cy="1334764"/>
          </a:xfrm>
          <a:prstGeom prst="star16">
            <a:avLst/>
          </a:prstGeom>
          <a:solidFill>
            <a:srgbClr val="FFFF00"/>
          </a:solidFill>
          <a:effectLst>
            <a:outerShdw blurRad="215900" dist="50800" dir="6060000" sx="116000" sy="116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BOAS PRÁTICAS</a:t>
            </a:r>
          </a:p>
        </p:txBody>
      </p:sp>
    </p:spTree>
    <p:extLst>
      <p:ext uri="{BB962C8B-B14F-4D97-AF65-F5344CB8AC3E}">
        <p14:creationId xmlns:p14="http://schemas.microsoft.com/office/powerpoint/2010/main" val="25664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17843" y="5879672"/>
            <a:ext cx="735631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O TURISMO É MUITO MAIS DO QUE SE IMAGINA</a:t>
            </a:r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430211" y="6491253"/>
            <a:ext cx="172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Fonte:  OMT-2018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b="59875"/>
          <a:stretch/>
        </p:blipFill>
        <p:spPr>
          <a:xfrm>
            <a:off x="1884837" y="502797"/>
            <a:ext cx="8344837" cy="2166709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65100" dist="190500" dir="3000000" algn="ctr" rotWithShape="0">
              <a:schemeClr val="tx1">
                <a:alpha val="88000"/>
              </a:schemeClr>
            </a:outerShdw>
          </a:effectLst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7D71AC7E-2B6A-44CC-B022-3C517D32AAF9}"/>
              </a:ext>
            </a:extLst>
          </p:cNvPr>
          <p:cNvGrpSpPr/>
          <p:nvPr/>
        </p:nvGrpSpPr>
        <p:grpSpPr>
          <a:xfrm>
            <a:off x="1853471" y="3447928"/>
            <a:ext cx="1492952" cy="2120608"/>
            <a:chOff x="329471" y="3447928"/>
            <a:chExt cx="1492952" cy="2120608"/>
          </a:xfrm>
        </p:grpSpPr>
        <p:sp>
          <p:nvSpPr>
            <p:cNvPr id="13" name="Fluxograma: Documento 12">
              <a:extLst>
                <a:ext uri="{FF2B5EF4-FFF2-40B4-BE49-F238E27FC236}">
                  <a16:creationId xmlns:a16="http://schemas.microsoft.com/office/drawing/2014/main" id="{1B42FA92-3406-4F45-A410-E3B3EB4975A7}"/>
                </a:ext>
              </a:extLst>
            </p:cNvPr>
            <p:cNvSpPr/>
            <p:nvPr/>
          </p:nvSpPr>
          <p:spPr bwMode="auto">
            <a:xfrm>
              <a:off x="329471" y="3447928"/>
              <a:ext cx="1492952" cy="2120608"/>
            </a:xfrm>
            <a:prstGeom prst="flowChartDocument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65100" dist="190500" dir="3000000" algn="ctr" rotWithShape="0">
                <a:schemeClr val="tx1">
                  <a:alpha val="88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4000" b="1" dirty="0">
                  <a:solidFill>
                    <a:schemeClr val="bg1"/>
                  </a:solidFill>
                  <a:latin typeface="Times New Roman" pitchFamily="16" charset="0"/>
                </a:rPr>
                <a:t>10%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2800" b="1" dirty="0">
                  <a:solidFill>
                    <a:schemeClr val="bg1"/>
                  </a:solidFill>
                  <a:latin typeface="Times New Roman" pitchFamily="16" charset="0"/>
                </a:rPr>
                <a:t>PIB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1400" b="1" dirty="0">
                  <a:solidFill>
                    <a:schemeClr val="bg1"/>
                  </a:solidFill>
                  <a:latin typeface="Times New Roman" pitchFamily="16" charset="0"/>
                </a:rPr>
                <a:t>MUNDIAL</a:t>
              </a:r>
              <a:endParaRPr lang="pt-BR" sz="2000" b="1" dirty="0">
                <a:solidFill>
                  <a:schemeClr val="bg1"/>
                </a:solidFill>
                <a:latin typeface="Times New Roman" pitchFamily="16" charset="0"/>
              </a:endParaRP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dirty="0">
                <a:solidFill>
                  <a:schemeClr val="bg1"/>
                </a:solidFill>
                <a:latin typeface="Times New Roman" pitchFamily="16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448990F-CE45-44AC-AC64-09D4AA377065}"/>
                </a:ext>
              </a:extLst>
            </p:cNvPr>
            <p:cNvSpPr txBox="1"/>
            <p:nvPr/>
          </p:nvSpPr>
          <p:spPr>
            <a:xfrm>
              <a:off x="598251" y="4797584"/>
              <a:ext cx="591183" cy="5819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Autofit/>
            </a:bodyPr>
            <a:lstStyle/>
            <a:p>
              <a:pPr defTabSz="449263" eaLnBrk="0" fontAlgn="base" hangingPunct="0">
                <a:lnSpc>
                  <a:spcPts val="1200"/>
                </a:lnSpc>
                <a:buClr>
                  <a:srgbClr val="000000"/>
                </a:buClr>
                <a:buSzPct val="100000"/>
              </a:pPr>
              <a:r>
                <a:rPr lang="pt-BR" sz="1200" dirty="0">
                  <a:solidFill>
                    <a:schemeClr val="bg1"/>
                  </a:solidFill>
                  <a:latin typeface="Times New Roman" pitchFamily="16" charset="0"/>
                </a:rPr>
                <a:t>direto, indireto e induzido</a:t>
              </a:r>
              <a:r>
                <a:rPr lang="pt-BR" sz="2000" dirty="0">
                  <a:solidFill>
                    <a:schemeClr val="bg1"/>
                  </a:solidFill>
                  <a:latin typeface="Times New Roman" pitchFamily="16" charset="0"/>
                </a:rPr>
                <a:t> </a:t>
              </a:r>
            </a:p>
          </p:txBody>
        </p:sp>
      </p:grpSp>
      <p:sp>
        <p:nvSpPr>
          <p:cNvPr id="17" name="Fluxograma: Documento 16">
            <a:extLst>
              <a:ext uri="{FF2B5EF4-FFF2-40B4-BE49-F238E27FC236}">
                <a16:creationId xmlns:a16="http://schemas.microsoft.com/office/drawing/2014/main" id="{23C5D114-51C6-4DC8-8831-87D3B086DAA1}"/>
              </a:ext>
            </a:extLst>
          </p:cNvPr>
          <p:cNvSpPr/>
          <p:nvPr/>
        </p:nvSpPr>
        <p:spPr bwMode="auto">
          <a:xfrm>
            <a:off x="5235994" y="3443211"/>
            <a:ext cx="1492951" cy="2120608"/>
          </a:xfrm>
          <a:prstGeom prst="flowChartDocumen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65100" dist="190500" dir="3000000" algn="ctr" rotWithShape="0">
              <a:schemeClr val="tx1">
                <a:alpha val="88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4000" b="1" dirty="0">
                <a:solidFill>
                  <a:schemeClr val="bg1"/>
                </a:solidFill>
                <a:latin typeface="Times New Roman" pitchFamily="16" charset="0"/>
              </a:rPr>
              <a:t>1,4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400" b="1" dirty="0">
                <a:solidFill>
                  <a:schemeClr val="bg1"/>
                </a:solidFill>
                <a:latin typeface="Times New Roman" pitchFamily="16" charset="0"/>
              </a:rPr>
              <a:t>TRILHÕES DE DÓLARES EM EXPORTAÇÃO</a:t>
            </a:r>
            <a:endParaRPr lang="pt-BR" sz="4000" b="1" dirty="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8" name="Fluxograma: Documento 17">
            <a:extLst>
              <a:ext uri="{FF2B5EF4-FFF2-40B4-BE49-F238E27FC236}">
                <a16:creationId xmlns:a16="http://schemas.microsoft.com/office/drawing/2014/main" id="{C6A55B89-3533-460B-A4B8-256196249538}"/>
              </a:ext>
            </a:extLst>
          </p:cNvPr>
          <p:cNvSpPr/>
          <p:nvPr/>
        </p:nvSpPr>
        <p:spPr bwMode="auto">
          <a:xfrm>
            <a:off x="6916758" y="3443211"/>
            <a:ext cx="1521689" cy="2120608"/>
          </a:xfrm>
          <a:prstGeom prst="flowChartDocumen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65100" dist="190500" dir="3000000" algn="ctr" rotWithShape="0">
              <a:schemeClr val="tx1">
                <a:alpha val="88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4000" b="1" dirty="0">
                <a:solidFill>
                  <a:schemeClr val="bg1"/>
                </a:solidFill>
                <a:latin typeface="Times New Roman" pitchFamily="16" charset="0"/>
              </a:rPr>
              <a:t>7%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400" b="1" dirty="0">
                <a:solidFill>
                  <a:schemeClr val="bg1"/>
                </a:solidFill>
                <a:latin typeface="Times New Roman" pitchFamily="16" charset="0"/>
              </a:rPr>
              <a:t>DAS EXPORTAÇÕES </a:t>
            </a:r>
            <a:r>
              <a:rPr lang="pt-BR" sz="2000" b="1" dirty="0">
                <a:solidFill>
                  <a:schemeClr val="bg1"/>
                </a:solidFill>
                <a:latin typeface="Times New Roman" pitchFamily="16" charset="0"/>
              </a:rPr>
              <a:t>MUNDIAIS</a:t>
            </a:r>
            <a:endParaRPr lang="pt-BR" sz="4000" b="1" dirty="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19" name="Fluxograma: Documento 18">
            <a:extLst>
              <a:ext uri="{FF2B5EF4-FFF2-40B4-BE49-F238E27FC236}">
                <a16:creationId xmlns:a16="http://schemas.microsoft.com/office/drawing/2014/main" id="{B955791F-FF7E-4217-B661-B7ED4FCBA9EA}"/>
              </a:ext>
            </a:extLst>
          </p:cNvPr>
          <p:cNvSpPr/>
          <p:nvPr/>
        </p:nvSpPr>
        <p:spPr bwMode="auto">
          <a:xfrm>
            <a:off x="8626260" y="3433861"/>
            <a:ext cx="1603415" cy="2120608"/>
          </a:xfrm>
          <a:prstGeom prst="flowChartDocumen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65100" dist="190500" dir="3000000" algn="ctr" rotWithShape="0">
              <a:schemeClr val="tx1">
                <a:alpha val="88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4000" b="1" dirty="0">
                <a:solidFill>
                  <a:schemeClr val="bg1"/>
                </a:solidFill>
                <a:latin typeface="Times New Roman" pitchFamily="16" charset="0"/>
              </a:rPr>
              <a:t>30%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200" b="1" dirty="0">
                <a:solidFill>
                  <a:schemeClr val="bg1"/>
                </a:solidFill>
                <a:latin typeface="Times New Roman" pitchFamily="16" charset="0"/>
              </a:rPr>
              <a:t>DAS </a:t>
            </a:r>
            <a:r>
              <a:rPr lang="pt-BR" sz="1400" b="1" dirty="0">
                <a:solidFill>
                  <a:schemeClr val="bg1"/>
                </a:solidFill>
                <a:latin typeface="Times New Roman" pitchFamily="16" charset="0"/>
              </a:rPr>
              <a:t>EXPORTAÇÕES </a:t>
            </a:r>
            <a:r>
              <a:rPr lang="pt-BR" sz="1600" b="1" dirty="0">
                <a:solidFill>
                  <a:schemeClr val="bg1"/>
                </a:solidFill>
                <a:latin typeface="Times New Roman" pitchFamily="16" charset="0"/>
              </a:rPr>
              <a:t>DE SERVIÇOS</a:t>
            </a:r>
            <a:endParaRPr lang="pt-BR" sz="4000" b="1" dirty="0">
              <a:solidFill>
                <a:schemeClr val="bg1"/>
              </a:solidFill>
              <a:latin typeface="Times New Roman" pitchFamily="16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E54D277-EC70-444B-823E-CC72DCF40A92}"/>
              </a:ext>
            </a:extLst>
          </p:cNvPr>
          <p:cNvGrpSpPr/>
          <p:nvPr/>
        </p:nvGrpSpPr>
        <p:grpSpPr>
          <a:xfrm>
            <a:off x="3540791" y="3443211"/>
            <a:ext cx="1492952" cy="2120608"/>
            <a:chOff x="2016791" y="3465513"/>
            <a:chExt cx="1492952" cy="2120608"/>
          </a:xfrm>
        </p:grpSpPr>
        <p:sp>
          <p:nvSpPr>
            <p:cNvPr id="16" name="Fluxograma: Documento 15">
              <a:extLst>
                <a:ext uri="{FF2B5EF4-FFF2-40B4-BE49-F238E27FC236}">
                  <a16:creationId xmlns:a16="http://schemas.microsoft.com/office/drawing/2014/main" id="{6AEE1127-9784-41BD-A7C0-5A4ED81B754F}"/>
                </a:ext>
              </a:extLst>
            </p:cNvPr>
            <p:cNvSpPr/>
            <p:nvPr/>
          </p:nvSpPr>
          <p:spPr bwMode="auto">
            <a:xfrm>
              <a:off x="2016791" y="3465513"/>
              <a:ext cx="1492952" cy="2120608"/>
            </a:xfrm>
            <a:prstGeom prst="flowChartDocumen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65100" dist="190500" dir="3000000" algn="ctr" rotWithShape="0">
                <a:schemeClr val="tx1">
                  <a:alpha val="88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sz="4000" b="1" dirty="0">
                  <a:solidFill>
                    <a:schemeClr val="bg1"/>
                  </a:solidFill>
                  <a:latin typeface="Times New Roman" pitchFamily="16" charset="0"/>
                </a:rPr>
                <a:t>1/10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pt-BR" b="1" dirty="0">
                  <a:solidFill>
                    <a:schemeClr val="bg1"/>
                  </a:solidFill>
                  <a:latin typeface="Times New Roman" pitchFamily="16" charset="0"/>
                </a:rPr>
                <a:t>EMPREGOS </a:t>
              </a:r>
              <a:r>
                <a:rPr lang="pt-BR" sz="1400" b="1" dirty="0">
                  <a:solidFill>
                    <a:schemeClr val="bg1"/>
                  </a:solidFill>
                  <a:latin typeface="Times New Roman" pitchFamily="16" charset="0"/>
                </a:rPr>
                <a:t>NO MUNDO</a:t>
              </a:r>
              <a:endParaRPr lang="pt-BR" b="1" dirty="0">
                <a:solidFill>
                  <a:schemeClr val="bg1"/>
                </a:solidFill>
                <a:latin typeface="Times New Roman" pitchFamily="16" charset="0"/>
              </a:endParaRP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pt-BR" sz="4000" b="1" dirty="0">
                <a:solidFill>
                  <a:schemeClr val="bg1"/>
                </a:solidFill>
                <a:latin typeface="Times New Roman" pitchFamily="16" charset="0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6BED44F9-C93F-42C3-98F1-09BF405A51B5}"/>
                </a:ext>
              </a:extLst>
            </p:cNvPr>
            <p:cNvSpPr txBox="1"/>
            <p:nvPr/>
          </p:nvSpPr>
          <p:spPr>
            <a:xfrm>
              <a:off x="2259236" y="4712250"/>
              <a:ext cx="807521" cy="5819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Autofit/>
            </a:bodyPr>
            <a:lstStyle/>
            <a:p>
              <a:pPr defTabSz="449263" eaLnBrk="0" fontAlgn="base" hangingPunct="0">
                <a:lnSpc>
                  <a:spcPts val="1200"/>
                </a:lnSpc>
                <a:buClr>
                  <a:srgbClr val="000000"/>
                </a:buClr>
                <a:buSzPct val="100000"/>
              </a:pPr>
              <a:r>
                <a:rPr lang="pt-BR" sz="1200" dirty="0">
                  <a:solidFill>
                    <a:schemeClr val="bg1"/>
                  </a:solidFill>
                  <a:latin typeface="Times New Roman" pitchFamily="16" charset="0"/>
                </a:rPr>
                <a:t>diretos, indiretos e induzidos</a:t>
              </a:r>
              <a:r>
                <a:rPr lang="pt-BR" sz="2000" dirty="0">
                  <a:solidFill>
                    <a:schemeClr val="bg1"/>
                  </a:solidFill>
                  <a:latin typeface="Times New Roman" pitchFamily="16" charset="0"/>
                </a:rPr>
                <a:t> </a:t>
              </a: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1949F28-CBC5-4D84-A7AC-0336AC458841}"/>
              </a:ext>
            </a:extLst>
          </p:cNvPr>
          <p:cNvSpPr txBox="1"/>
          <p:nvPr/>
        </p:nvSpPr>
        <p:spPr>
          <a:xfrm>
            <a:off x="1853471" y="2682884"/>
            <a:ext cx="8376203" cy="7271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 anchor="ctr" anchorCtr="1">
            <a:noAutofit/>
          </a:bodyPr>
          <a:lstStyle/>
          <a:p>
            <a:r>
              <a:rPr lang="pt-BR" sz="3600" dirty="0"/>
              <a:t>O turismo responde por...</a:t>
            </a:r>
          </a:p>
        </p:txBody>
      </p:sp>
    </p:spTree>
    <p:extLst>
      <p:ext uri="{BB962C8B-B14F-4D97-AF65-F5344CB8AC3E}">
        <p14:creationId xmlns:p14="http://schemas.microsoft.com/office/powerpoint/2010/main" val="40633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E5DB11-DDA2-4F17-9F67-0FC180D2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7" y="0"/>
            <a:ext cx="7358744" cy="35276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BC2EBF-316C-4815-AF06-950DF2D6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647"/>
            <a:ext cx="4751873" cy="61013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02A962-9F30-438D-A513-F21094CF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7" y="3645725"/>
            <a:ext cx="7358743" cy="3251303"/>
          </a:xfrm>
          <a:prstGeom prst="rect">
            <a:avLst/>
          </a:prstGeom>
        </p:spPr>
      </p:pic>
      <p:sp>
        <p:nvSpPr>
          <p:cNvPr id="6" name="Fluxograma: Documento 5">
            <a:extLst>
              <a:ext uri="{FF2B5EF4-FFF2-40B4-BE49-F238E27FC236}">
                <a16:creationId xmlns:a16="http://schemas.microsoft.com/office/drawing/2014/main" id="{72AFAD9A-6D83-4BF4-9D13-99694AAF40EB}"/>
              </a:ext>
            </a:extLst>
          </p:cNvPr>
          <p:cNvSpPr/>
          <p:nvPr/>
        </p:nvSpPr>
        <p:spPr bwMode="auto">
          <a:xfrm>
            <a:off x="-2225" y="1"/>
            <a:ext cx="4751873" cy="1223157"/>
          </a:xfrm>
          <a:prstGeom prst="flowChart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95300" dist="127000" dir="2700000" sx="105000" sy="105000" algn="ctr" rotWithShape="0">
              <a:schemeClr val="tx1"/>
            </a:outerShdw>
          </a:effectLst>
        </p:spPr>
        <p:txBody>
          <a:bodyPr wrap="square" lIns="144000" tIns="144000" rIns="144000" bIns="144000" anchor="ctr" anchorCtr="1">
            <a:noAutofit/>
          </a:bodyPr>
          <a:lstStyle/>
          <a:p>
            <a:pPr algn="ctr" defTabSz="685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Transformando</a:t>
            </a:r>
            <a:b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uma paisagem em</a:t>
            </a:r>
            <a:b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t-BR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 destino turístico...</a:t>
            </a:r>
          </a:p>
        </p:txBody>
      </p:sp>
      <p:sp>
        <p:nvSpPr>
          <p:cNvPr id="7" name="Estrela: 16 Pontas 6">
            <a:extLst>
              <a:ext uri="{FF2B5EF4-FFF2-40B4-BE49-F238E27FC236}">
                <a16:creationId xmlns:a16="http://schemas.microsoft.com/office/drawing/2014/main" id="{70216A9A-41D2-7D2C-CA04-7DA539E5957E}"/>
              </a:ext>
            </a:extLst>
          </p:cNvPr>
          <p:cNvSpPr/>
          <p:nvPr/>
        </p:nvSpPr>
        <p:spPr>
          <a:xfrm rot="20269465">
            <a:off x="3718809" y="2967510"/>
            <a:ext cx="2293108" cy="1334764"/>
          </a:xfrm>
          <a:prstGeom prst="star16">
            <a:avLst/>
          </a:prstGeom>
          <a:solidFill>
            <a:srgbClr val="FFFF00"/>
          </a:solidFill>
          <a:effectLst>
            <a:outerShdw blurRad="215900" dist="50800" dir="6060000" sx="116000" sy="116000" algn="ctr" rotWithShape="0">
              <a:schemeClr val="tx1"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BOAS PRÁTICAS</a:t>
            </a:r>
          </a:p>
        </p:txBody>
      </p:sp>
    </p:spTree>
    <p:extLst>
      <p:ext uri="{BB962C8B-B14F-4D97-AF65-F5344CB8AC3E}">
        <p14:creationId xmlns:p14="http://schemas.microsoft.com/office/powerpoint/2010/main" val="41584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571616" y="46300"/>
            <a:ext cx="7077974" cy="687852"/>
          </a:xfrm>
          <a:prstGeom prst="rect">
            <a:avLst/>
          </a:prstGeom>
          <a:gradFill>
            <a:gsLst>
              <a:gs pos="84000">
                <a:schemeClr val="bg1"/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85000" lnSpcReduction="10000"/>
          </a:bodyPr>
          <a:lstStyle>
            <a:defPPr>
              <a:defRPr lang="en-US"/>
            </a:defPPr>
            <a:lvl1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dirty="0"/>
              <a:t> Dez Passos para a Boa Governança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949128" y="823879"/>
            <a:ext cx="2261869" cy="2841475"/>
            <a:chOff x="4688756" y="1141267"/>
            <a:chExt cx="3015825" cy="284147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4601" y="1244695"/>
              <a:ext cx="2435901" cy="2738047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8756" y="1141267"/>
              <a:ext cx="3015825" cy="743600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2040623" y="799319"/>
            <a:ext cx="2405025" cy="2885459"/>
            <a:chOff x="688829" y="991097"/>
            <a:chExt cx="3206700" cy="2885459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190" y="1076206"/>
              <a:ext cx="2593533" cy="2800350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829" y="991097"/>
              <a:ext cx="3206700" cy="896133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7624913" y="797065"/>
            <a:ext cx="2805863" cy="2909855"/>
            <a:chOff x="8134549" y="797063"/>
            <a:chExt cx="3741150" cy="2909855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1264" y="1567477"/>
              <a:ext cx="2495079" cy="2139441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4549" y="797063"/>
              <a:ext cx="3741150" cy="1182133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2748222" y="3748461"/>
            <a:ext cx="2891756" cy="3005596"/>
            <a:chOff x="1687715" y="3801690"/>
            <a:chExt cx="3855675" cy="3005596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81142" y="4266551"/>
              <a:ext cx="2323278" cy="2540735"/>
            </a:xfrm>
            <a:prstGeom prst="rect">
              <a:avLst/>
            </a:prstGeom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7715" y="3801690"/>
              <a:ext cx="3855675" cy="1172600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6232621" y="3772443"/>
            <a:ext cx="2634075" cy="2988572"/>
            <a:chOff x="6416710" y="3825672"/>
            <a:chExt cx="3512100" cy="2988572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45377" y="4104640"/>
              <a:ext cx="2233534" cy="2709604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16710" y="3825672"/>
              <a:ext cx="3512100" cy="111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2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022113" y="294188"/>
            <a:ext cx="2605444" cy="2853749"/>
            <a:chOff x="1997484" y="294186"/>
            <a:chExt cx="3473925" cy="2853749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4656" y="365306"/>
              <a:ext cx="2446753" cy="2782629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7484" y="294186"/>
              <a:ext cx="3473925" cy="915200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6242057" y="301015"/>
            <a:ext cx="2777231" cy="2846920"/>
            <a:chOff x="6290740" y="301015"/>
            <a:chExt cx="3702975" cy="284692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8605" y="365306"/>
              <a:ext cx="2255237" cy="2782629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0740" y="301015"/>
              <a:ext cx="3702975" cy="905667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1776655" y="3395902"/>
            <a:ext cx="2548181" cy="3139811"/>
            <a:chOff x="336871" y="3395900"/>
            <a:chExt cx="3397575" cy="3139811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339" y="3552669"/>
              <a:ext cx="2578309" cy="2983042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871" y="3395900"/>
              <a:ext cx="3397575" cy="1182133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4665362" y="3477387"/>
            <a:ext cx="2891756" cy="3058325"/>
            <a:chOff x="4188482" y="3477386"/>
            <a:chExt cx="3855675" cy="3058325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2429" y="3552669"/>
              <a:ext cx="2450892" cy="2983042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8482" y="3477386"/>
              <a:ext cx="3855675" cy="1163067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7766927" y="3406893"/>
            <a:ext cx="2662706" cy="3128818"/>
            <a:chOff x="8323902" y="3406893"/>
            <a:chExt cx="3550275" cy="3128818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79305" y="3552669"/>
              <a:ext cx="2628821" cy="2983042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23902" y="3406893"/>
              <a:ext cx="3550275" cy="1182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8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852131E-B2B5-36E6-5F14-13451031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39" name="Retângulo 2"/>
          <p:cNvSpPr>
            <a:spLocks noChangeArrowheads="1"/>
          </p:cNvSpPr>
          <p:nvPr/>
        </p:nvSpPr>
        <p:spPr bwMode="auto">
          <a:xfrm>
            <a:off x="2462214" y="212725"/>
            <a:ext cx="44719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5400" i="1">
                <a:solidFill>
                  <a:schemeClr val="bg1"/>
                </a:solidFill>
              </a:rPr>
              <a:t>Muito obrigado</a:t>
            </a:r>
          </a:p>
          <a:p>
            <a:pPr algn="ctr" eaLnBrk="1" hangingPunct="1"/>
            <a:r>
              <a:rPr lang="pt-BR" altLang="pt-BR" sz="5400" i="1">
                <a:solidFill>
                  <a:schemeClr val="bg1"/>
                </a:solidFill>
              </a:rPr>
              <a:t>pela atenção!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96039" y="5118869"/>
            <a:ext cx="4199118" cy="1300037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449263">
              <a:buSzPct val="100000"/>
              <a:defRPr/>
            </a:pPr>
            <a:r>
              <a:rPr lang="pt-BR" altLang="pt-BR" sz="2000" b="1" i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Econ. Valtuir Pereira Nunes</a:t>
            </a:r>
          </a:p>
          <a:p>
            <a:pPr algn="ctr" defTabSz="449263">
              <a:buSzPct val="100000"/>
              <a:defRPr/>
            </a:pPr>
            <a:r>
              <a:rPr lang="pt-BR" altLang="pt-BR" sz="2000" b="1" i="1" dirty="0">
                <a:solidFill>
                  <a:srgbClr val="0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Consultor da CNM</a:t>
            </a:r>
            <a:endParaRPr lang="pt-BR" altLang="pt-BR" sz="1800" b="1" i="1" dirty="0">
              <a:solidFill>
                <a:srgbClr val="00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buSzPct val="100000"/>
              <a:defRPr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hlinkClick r:id="rId4"/>
              </a:rPr>
              <a:t>valtuir@gmail.com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lnSpc>
                <a:spcPct val="110000"/>
              </a:lnSpc>
              <a:buSzPct val="100000"/>
              <a:defRPr/>
            </a:pPr>
            <a:r>
              <a:rPr lang="pt-BR" altLang="pt-BR" sz="16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Whatsapp</a:t>
            </a:r>
            <a:r>
              <a:rPr lang="pt-BR" altLang="pt-BR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 (51) 99974-8956</a:t>
            </a:r>
            <a:endParaRPr lang="pt-BR" altLang="pt-BR" sz="2000" b="1" i="1" dirty="0">
              <a:solidFill>
                <a:srgbClr val="FFFFFF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A68F52-ADCD-088A-4F18-CE3C21486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64" y="5118869"/>
            <a:ext cx="2677886" cy="11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3961">
            <a:off x="4305905" y="259382"/>
            <a:ext cx="7614210" cy="257611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336">
            <a:off x="-42817" y="1707530"/>
            <a:ext cx="7299663" cy="1641667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467D28F-AE0A-4CBB-8DF7-42719566C926}"/>
              </a:ext>
            </a:extLst>
          </p:cNvPr>
          <p:cNvSpPr/>
          <p:nvPr/>
        </p:nvSpPr>
        <p:spPr>
          <a:xfrm>
            <a:off x="2400869" y="0"/>
            <a:ext cx="7390263" cy="704480"/>
          </a:xfrm>
          <a:prstGeom prst="rect">
            <a:avLst/>
          </a:prstGeom>
          <a:noFill/>
          <a:ln>
            <a:noFill/>
          </a:ln>
          <a:effectLst/>
        </p:spPr>
        <p:txBody>
          <a:bodyPr lIns="67866" tIns="33338" rIns="67866" bIns="33338" anchor="ctr"/>
          <a:lstStyle/>
          <a:p>
            <a:pPr algn="ctr" defTabSz="336947">
              <a:buClr>
                <a:srgbClr val="000000"/>
              </a:buClr>
              <a:buSzPct val="100000"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Turismo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antes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da Pandemia do COVID-19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0255">
            <a:off x="7273277" y="3327925"/>
            <a:ext cx="3663022" cy="2723786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505">
            <a:off x="1164218" y="3567469"/>
            <a:ext cx="5682005" cy="3044488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279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467D28F-AE0A-4CBB-8DF7-42719566C926}"/>
              </a:ext>
            </a:extLst>
          </p:cNvPr>
          <p:cNvSpPr/>
          <p:nvPr/>
        </p:nvSpPr>
        <p:spPr>
          <a:xfrm>
            <a:off x="4271361" y="57221"/>
            <a:ext cx="6097379" cy="704480"/>
          </a:xfrm>
          <a:prstGeom prst="rect">
            <a:avLst/>
          </a:prstGeom>
          <a:noFill/>
          <a:ln>
            <a:noFill/>
          </a:ln>
          <a:effectLst/>
        </p:spPr>
        <p:txBody>
          <a:bodyPr lIns="67866" tIns="33338" rIns="67866" bIns="33338" anchor="ctr"/>
          <a:lstStyle/>
          <a:p>
            <a:pPr algn="ctr" defTabSz="336947">
              <a:buClr>
                <a:srgbClr val="000000"/>
              </a:buClr>
              <a:buSzPct val="100000"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 Turismo na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situação atual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 </a:t>
            </a:r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previsões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 defTabSz="336947">
              <a:buClr>
                <a:srgbClr val="000000"/>
              </a:buClr>
              <a:buSzPct val="100000"/>
            </a:pPr>
            <a:r>
              <a:rPr lang="pt-B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Pós-Pandemia</a:t>
            </a: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do COVID-19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3B269C-E086-46B7-9937-99F10498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9321">
            <a:off x="1991660" y="423995"/>
            <a:ext cx="2238124" cy="1490591"/>
          </a:xfrm>
          <a:prstGeom prst="rect">
            <a:avLst/>
          </a:prstGeom>
          <a:ln w="79375">
            <a:solidFill>
              <a:schemeClr val="bg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EFC7B2-B7ED-4ACF-B1F7-C9951A41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107">
            <a:off x="5821026" y="900821"/>
            <a:ext cx="5632384" cy="3574754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89B4639-483F-4D4B-8E84-CC8FB543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5771">
            <a:off x="167739" y="1659480"/>
            <a:ext cx="5444885" cy="2203740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7D9BB1F-0180-47A9-B948-D14F52E96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04366">
            <a:off x="590563" y="3549032"/>
            <a:ext cx="5335895" cy="2951517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1A7EC34-D47F-4EA3-9957-62C9EA0F4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9403">
            <a:off x="3110075" y="2390933"/>
            <a:ext cx="4976875" cy="3185604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8B9F18E-79BD-41BE-A257-E1AE1F675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58418">
            <a:off x="6165163" y="4334024"/>
            <a:ext cx="5541509" cy="2164826"/>
          </a:xfrm>
          <a:prstGeom prst="rect">
            <a:avLst/>
          </a:prstGeom>
          <a:solidFill>
            <a:srgbClr val="FFCCCC"/>
          </a:solidFill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2667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79095" y="1390554"/>
            <a:ext cx="10034337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2"/>
                </a:solidFill>
                <a:latin typeface="Calibri" panose="020F0502020204030204" pitchFamily="34" charset="0"/>
              </a:rPr>
              <a:t>O Turismo impacta a economia em três modos distintos: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Direto: </a:t>
            </a:r>
            <a:r>
              <a:rPr lang="pt-BR" sz="2400" dirty="0">
                <a:solidFill>
                  <a:schemeClr val="tx2"/>
                </a:solidFill>
                <a:latin typeface="Calibri" panose="020F0502020204030204" pitchFamily="34" charset="0"/>
              </a:rPr>
              <a:t>por meio da utilização de meios de hospedagem (resorts, hotéis, pousadas, casas de temporadas, campings), transporte (terrestre, marítimo, aéreo), entretenimento e atrações;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Indireto: </a:t>
            </a:r>
            <a:r>
              <a:rPr lang="pt-BR" sz="2400" dirty="0">
                <a:solidFill>
                  <a:schemeClr val="tx2"/>
                </a:solidFill>
                <a:latin typeface="Calibri" panose="020F0502020204030204" pitchFamily="34" charset="0"/>
              </a:rPr>
              <a:t>com investimentos públicos e privados em projetos para a construção de novas estruturas turísticas e manutenção das já existentes, gerando maior demanda aos fornecedores que alimentam toda a cadeia produtiva;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Induzido:</a:t>
            </a:r>
            <a:r>
              <a:rPr lang="pt-BR" sz="2400" dirty="0">
                <a:solidFill>
                  <a:schemeClr val="tx2"/>
                </a:solidFill>
                <a:latin typeface="Calibri" panose="020F0502020204030204" pitchFamily="34" charset="0"/>
              </a:rPr>
              <a:t> através do consumo de alimentos e bebidas, roupas, habitação, bens duráveis e recreação. 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466829" y="204881"/>
            <a:ext cx="7504982" cy="738721"/>
          </a:xfrm>
          <a:prstGeom prst="rect">
            <a:avLst/>
          </a:prstGeom>
          <a:gradFill>
            <a:gsLst>
              <a:gs pos="84000">
                <a:schemeClr val="bg1"/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4C2B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pt-BR" b="1" ker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Turismo e desenvolvimento</a:t>
            </a:r>
            <a:endParaRPr lang="pt-BR" b="1" kern="0" dirty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90" y="1235567"/>
            <a:ext cx="5738062" cy="5110766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7" name="CaixaDeTexto 6"/>
          <p:cNvSpPr txBox="1"/>
          <p:nvPr/>
        </p:nvSpPr>
        <p:spPr>
          <a:xfrm>
            <a:off x="2209800" y="260640"/>
            <a:ext cx="7772400" cy="641865"/>
          </a:xfrm>
          <a:prstGeom prst="rect">
            <a:avLst/>
          </a:prstGeom>
          <a:gradFill>
            <a:gsLst>
              <a:gs pos="84000">
                <a:schemeClr val="bg1"/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77500" lnSpcReduction="20000"/>
          </a:bodyPr>
          <a:lstStyle>
            <a:defPPr>
              <a:defRPr lang="en-US"/>
            </a:defPPr>
            <a:lvl1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z="4000" dirty="0"/>
              <a:t>Os dez principais destinos turísticos mundiais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94" y="1235567"/>
            <a:ext cx="5860615" cy="5110766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0274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93065" y="244453"/>
            <a:ext cx="7205870" cy="418021"/>
          </a:xfrm>
          <a:prstGeom prst="rect">
            <a:avLst/>
          </a:prstGeom>
          <a:gradFill>
            <a:gsLst>
              <a:gs pos="84000">
                <a:schemeClr val="bg1"/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70000" lnSpcReduction="20000"/>
          </a:bodyPr>
          <a:lstStyle>
            <a:defPPr>
              <a:defRPr lang="en-US"/>
            </a:defPPr>
            <a:lvl1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b="1" ker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t-BR" sz="3600" dirty="0"/>
              <a:t>Os dez principais países emissores de turistas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6" y="1116060"/>
            <a:ext cx="5015936" cy="5315876"/>
          </a:xfrm>
          <a:prstGeom prst="rect">
            <a:avLst/>
          </a:prstGeom>
          <a:effectLst>
            <a:outerShdw blurRad="381000" dist="38100" dir="5400000" sx="102000" sy="102000" algn="tl" rotWithShape="0">
              <a:prstClr val="black">
                <a:alpha val="83000"/>
              </a:prstClr>
            </a:outerShdw>
          </a:effectLst>
          <a:scene3d>
            <a:camera prst="perspectiveLeft"/>
            <a:lightRig rig="threePt" dir="t"/>
          </a:scene3d>
        </p:spPr>
      </p:pic>
      <p:grpSp>
        <p:nvGrpSpPr>
          <p:cNvPr id="4" name="Grupo 3"/>
          <p:cNvGrpSpPr/>
          <p:nvPr/>
        </p:nvGrpSpPr>
        <p:grpSpPr>
          <a:xfrm>
            <a:off x="5273380" y="974476"/>
            <a:ext cx="6641893" cy="5599044"/>
            <a:chOff x="3871301" y="1116060"/>
            <a:chExt cx="5114988" cy="5315876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1302" y="1884784"/>
              <a:ext cx="5114987" cy="4547152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1301" y="1116060"/>
              <a:ext cx="5114987" cy="755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6965" y="778828"/>
            <a:ext cx="5508056" cy="816214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0000" tIns="190800" rIns="90000" bIns="190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icrosoft YaHei" charset="0"/>
              </a:rPr>
              <a:t>O que o Turista busca...?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6965" y="1929249"/>
            <a:ext cx="5508056" cy="424731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Atrativos turísticos bem conservados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Acesso viável e transporte disponível a esses atrativos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Equipamentos turísticos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Hospedagem e alimentação variados e de qualidade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Serviços turísticos qualificados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Boa informação e sinalização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Preços justos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Receptividade da comunidade local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F65E45F-1ED2-A587-F722-8090B709C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778828"/>
            <a:ext cx="5806440" cy="816214"/>
          </a:xfrm>
          <a:prstGeom prst="rect">
            <a:avLst/>
          </a:prstGeom>
          <a:gradFill rotWithShape="0">
            <a:gsLst>
              <a:gs pos="0">
                <a:srgbClr val="663012"/>
              </a:gs>
              <a:gs pos="100000">
                <a:srgbClr val="663012"/>
              </a:gs>
            </a:gsLst>
            <a:lin ang="5400000" scaled="1"/>
          </a:gradFill>
          <a:ln>
            <a:noFill/>
          </a:ln>
          <a:effectLst/>
        </p:spPr>
        <p:txBody>
          <a:bodyPr wrap="square" lIns="90000" tIns="190800" rIns="90000" bIns="190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2" charset="0"/>
                <a:ea typeface="Microsoft YaHei" charset="0"/>
              </a:rPr>
              <a:t>O que muitas vezes encontra?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59FA35-3B4A-D116-8694-CFB2A8CD77F7}"/>
              </a:ext>
            </a:extLst>
          </p:cNvPr>
          <p:cNvSpPr txBox="1"/>
          <p:nvPr/>
        </p:nvSpPr>
        <p:spPr>
          <a:xfrm>
            <a:off x="6229350" y="1929249"/>
            <a:ext cx="5806440" cy="440120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Dificuldade de acesso (rodovias, aeroportos, trens);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Atrativos mal conservados;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Poluição ambiental;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Poluição visual;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Falta de mão de obra qualificada;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Insegurança;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Atendimento de saúde precário;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Problemas de educação para o turismo;</a:t>
            </a:r>
          </a:p>
          <a:p>
            <a:pPr marL="541338" indent="-541338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Ausência de um Calendário de Eventos.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  <p:bldP spid="4" grpId="0" animBg="1"/>
      <p:bldP spid="6" grpId="0" build="p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Microsoft YaHei"/>
        <a:cs typeface="Microsoft YaHei"/>
      </a:majorFont>
      <a:minorFont>
        <a:latin typeface="Times New Roman"/>
        <a:ea typeface="Microsoft YaHei"/>
        <a:cs typeface="Microsoft YaHei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1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64908348-3485-4406-80E6-54B52A61DADA}" vid="{1940C075-E114-48BB-B208-928369576813}"/>
    </a:ext>
  </a:extLst>
</a:theme>
</file>

<file path=ppt/theme/theme3.xml><?xml version="1.0" encoding="utf-8"?>
<a:theme xmlns:a="http://schemas.openxmlformats.org/drawingml/2006/main" name="1_Tema1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64908348-3485-4406-80E6-54B52A61DADA}" vid="{1940C075-E114-48BB-B208-928369576813}"/>
    </a:ext>
  </a:extLst>
</a:theme>
</file>

<file path=ppt/theme/theme4.xml><?xml version="1.0" encoding="utf-8"?>
<a:theme xmlns:a="http://schemas.openxmlformats.org/drawingml/2006/main" name="SERENO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8713</TotalTime>
  <Words>1936</Words>
  <Application>Microsoft Office PowerPoint</Application>
  <PresentationFormat>Widescreen</PresentationFormat>
  <Paragraphs>387</Paragraphs>
  <Slides>33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33</vt:i4>
      </vt:variant>
    </vt:vector>
  </HeadingPairs>
  <TitlesOfParts>
    <vt:vector size="49" baseType="lpstr">
      <vt:lpstr>Aharoni</vt:lpstr>
      <vt:lpstr>Arial</vt:lpstr>
      <vt:lpstr>Arial Black</vt:lpstr>
      <vt:lpstr>Arial Nova</vt:lpstr>
      <vt:lpstr>Bookman Old Style</vt:lpstr>
      <vt:lpstr>Calibri</vt:lpstr>
      <vt:lpstr>Calibri Light</vt:lpstr>
      <vt:lpstr>Georgia</vt:lpstr>
      <vt:lpstr>Swis721 Blk BT</vt:lpstr>
      <vt:lpstr>Tahoma</vt:lpstr>
      <vt:lpstr>Times New Roman</vt:lpstr>
      <vt:lpstr>Wingdings</vt:lpstr>
      <vt:lpstr>Tema do Office</vt:lpstr>
      <vt:lpstr>Tema1</vt:lpstr>
      <vt:lpstr>1_Tema1</vt:lpstr>
      <vt:lpstr>SERENO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TCU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Governança Pública</dc:title>
  <dc:creator>Simone Maria Barbosa Ferreira</dc:creator>
  <cp:lastModifiedBy>Valtuir Nunes</cp:lastModifiedBy>
  <cp:revision>425</cp:revision>
  <cp:lastPrinted>2017-09-29T16:29:11Z</cp:lastPrinted>
  <dcterms:created xsi:type="dcterms:W3CDTF">2017-05-19T20:28:44Z</dcterms:created>
  <dcterms:modified xsi:type="dcterms:W3CDTF">2022-05-17T18:56:06Z</dcterms:modified>
</cp:coreProperties>
</file>